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6"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57" r:id="rId18"/>
    <p:sldId id="303" r:id="rId19"/>
    <p:sldId id="304" r:id="rId20"/>
    <p:sldId id="305" r:id="rId21"/>
    <p:sldId id="306" r:id="rId22"/>
    <p:sldId id="307" r:id="rId23"/>
    <p:sldId id="308" r:id="rId24"/>
    <p:sldId id="309" r:id="rId25"/>
    <p:sldId id="310" r:id="rId26"/>
    <p:sldId id="311" r:id="rId27"/>
    <p:sldId id="312" r:id="rId28"/>
    <p:sldId id="319" r:id="rId29"/>
    <p:sldId id="320" r:id="rId30"/>
    <p:sldId id="321" r:id="rId31"/>
    <p:sldId id="322" r:id="rId32"/>
    <p:sldId id="323" r:id="rId33"/>
    <p:sldId id="325" r:id="rId34"/>
    <p:sldId id="324" r:id="rId35"/>
    <p:sldId id="326" r:id="rId36"/>
    <p:sldId id="327" r:id="rId37"/>
    <p:sldId id="328" r:id="rId38"/>
    <p:sldId id="329" r:id="rId39"/>
    <p:sldId id="330" r:id="rId40"/>
    <p:sldId id="332" r:id="rId41"/>
    <p:sldId id="333" r:id="rId42"/>
    <p:sldId id="334" r:id="rId43"/>
    <p:sldId id="335" r:id="rId44"/>
    <p:sldId id="349" r:id="rId45"/>
    <p:sldId id="347" r:id="rId46"/>
    <p:sldId id="348" r:id="rId47"/>
    <p:sldId id="350" r:id="rId48"/>
    <p:sldId id="313" r:id="rId49"/>
    <p:sldId id="314" r:id="rId50"/>
    <p:sldId id="315" r:id="rId51"/>
    <p:sldId id="316" r:id="rId52"/>
    <p:sldId id="317" r:id="rId53"/>
    <p:sldId id="318" r:id="rId54"/>
    <p:sldId id="354" r:id="rId55"/>
    <p:sldId id="345" r:id="rId56"/>
    <p:sldId id="346" r:id="rId57"/>
    <p:sldId id="351" r:id="rId58"/>
    <p:sldId id="352" r:id="rId59"/>
    <p:sldId id="355" r:id="rId60"/>
    <p:sldId id="353" r:id="rId61"/>
  </p:sldIdLst>
  <p:sldSz cx="12192000" cy="6858000"/>
  <p:notesSz cx="6858000" cy="9144000"/>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9870" autoAdjust="0"/>
  </p:normalViewPr>
  <p:slideViewPr>
    <p:cSldViewPr snapToGrid="0">
      <p:cViewPr varScale="1">
        <p:scale>
          <a:sx n="115" d="100"/>
          <a:sy n="115" d="100"/>
        </p:scale>
        <p:origin x="-378" y="-102"/>
      </p:cViewPr>
      <p:guideLst>
        <p:guide orient="horz" pos="2160"/>
        <p:guide pos="3840"/>
      </p:guideLst>
    </p:cSldViewPr>
  </p:slideViewPr>
  <p:outlineViewPr>
    <p:cViewPr>
      <p:scale>
        <a:sx n="33" d="100"/>
        <a:sy n="33" d="100"/>
      </p:scale>
      <p:origin x="0" y="6258"/>
    </p:cViewPr>
  </p:outlineViewPr>
  <p:notesTextViewPr>
    <p:cViewPr>
      <p:scale>
        <a:sx n="1" d="1"/>
        <a:sy n="1" d="1"/>
      </p:scale>
      <p:origin x="0" y="0"/>
    </p:cViewPr>
  </p:notesTextViewPr>
  <p:sorterViewPr>
    <p:cViewPr>
      <p:scale>
        <a:sx n="66" d="100"/>
        <a:sy n="66" d="100"/>
      </p:scale>
      <p:origin x="0" y="6208"/>
    </p:cViewPr>
  </p:sorterViewPr>
  <p:notesViewPr>
    <p:cSldViewPr snapToGrid="0">
      <p:cViewPr varScale="1">
        <p:scale>
          <a:sx n="90" d="100"/>
          <a:sy n="90" d="100"/>
        </p:scale>
        <p:origin x="3774" y="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B9538A-CBD6-4F17-923C-53E990940F21}" type="doc">
      <dgm:prSet loTypeId="urn:microsoft.com/office/officeart/2005/8/layout/cycle8" loCatId="cycle" qsTypeId="urn:microsoft.com/office/officeart/2005/8/quickstyle/simple5" qsCatId="simple" csTypeId="urn:microsoft.com/office/officeart/2005/8/colors/accent1_2" csCatId="accent1" phldr="1"/>
      <dgm:spPr/>
    </dgm:pt>
    <dgm:pt modelId="{2561D99A-7D6D-4921-9F93-152EBBACC554}">
      <dgm:prSet phldrT="[文字]"/>
      <dgm:spPr/>
      <dgm:t>
        <a:bodyPr/>
        <a:lstStyle/>
        <a:p>
          <a:r>
            <a:rPr lang="en-US" altLang="zh-TW" dirty="0" smtClean="0"/>
            <a:t>1</a:t>
          </a:r>
          <a:r>
            <a:rPr lang="en-US" altLang="zh-TW" smtClean="0"/>
            <a:t>.</a:t>
          </a:r>
          <a:r>
            <a:rPr lang="zh-TW" altLang="en-US" smtClean="0"/>
            <a:t>起始評量</a:t>
          </a:r>
          <a:endParaRPr lang="zh-TW" altLang="en-US" dirty="0"/>
        </a:p>
      </dgm:t>
    </dgm:pt>
    <dgm:pt modelId="{63E5E58B-FC15-4B22-B3A6-0BBAC997682B}" type="parTrans" cxnId="{478717A5-8F5F-4701-86A1-194ED80ADCC7}">
      <dgm:prSet/>
      <dgm:spPr/>
      <dgm:t>
        <a:bodyPr/>
        <a:lstStyle/>
        <a:p>
          <a:endParaRPr lang="zh-TW" altLang="en-US"/>
        </a:p>
      </dgm:t>
    </dgm:pt>
    <dgm:pt modelId="{C738C3E1-22DA-480E-B960-63DBC1B1E9FE}" type="sibTrans" cxnId="{478717A5-8F5F-4701-86A1-194ED80ADCC7}">
      <dgm:prSet/>
      <dgm:spPr/>
      <dgm:t>
        <a:bodyPr/>
        <a:lstStyle/>
        <a:p>
          <a:endParaRPr lang="zh-TW" altLang="en-US"/>
        </a:p>
      </dgm:t>
    </dgm:pt>
    <dgm:pt modelId="{40448CC7-496A-414C-87DF-0A440B01746E}">
      <dgm:prSet phldrT="[文字]"/>
      <dgm:spPr/>
      <dgm:t>
        <a:bodyPr/>
        <a:lstStyle/>
        <a:p>
          <a:r>
            <a:rPr lang="en-US" altLang="zh-TW" dirty="0" smtClean="0"/>
            <a:t>2.</a:t>
          </a:r>
          <a:r>
            <a:rPr lang="zh-TW" altLang="en-US" dirty="0" smtClean="0"/>
            <a:t>形成性評量</a:t>
          </a:r>
          <a:endParaRPr lang="zh-TW" altLang="en-US" dirty="0"/>
        </a:p>
      </dgm:t>
    </dgm:pt>
    <dgm:pt modelId="{FA261C7B-FC96-418B-B1E5-2CBB99F3A9D1}" type="parTrans" cxnId="{A5E874DF-CFB4-4793-9188-735BD1ABF13C}">
      <dgm:prSet/>
      <dgm:spPr/>
      <dgm:t>
        <a:bodyPr/>
        <a:lstStyle/>
        <a:p>
          <a:endParaRPr lang="zh-TW" altLang="en-US"/>
        </a:p>
      </dgm:t>
    </dgm:pt>
    <dgm:pt modelId="{912B18E1-9B7C-495F-AFAE-7434A0A18E0B}" type="sibTrans" cxnId="{A5E874DF-CFB4-4793-9188-735BD1ABF13C}">
      <dgm:prSet/>
      <dgm:spPr/>
      <dgm:t>
        <a:bodyPr/>
        <a:lstStyle/>
        <a:p>
          <a:endParaRPr lang="zh-TW" altLang="en-US"/>
        </a:p>
      </dgm:t>
    </dgm:pt>
    <dgm:pt modelId="{65BFD654-CD0B-4726-AD65-1B63C5B76426}">
      <dgm:prSet phldrT="[文字]"/>
      <dgm:spPr/>
      <dgm:t>
        <a:bodyPr/>
        <a:lstStyle/>
        <a:p>
          <a:r>
            <a:rPr lang="en-US" altLang="zh-TW" dirty="0" smtClean="0"/>
            <a:t>3.</a:t>
          </a:r>
          <a:r>
            <a:rPr lang="zh-TW" altLang="en-US" dirty="0" smtClean="0"/>
            <a:t>總結性評量</a:t>
          </a:r>
          <a:endParaRPr lang="zh-TW" altLang="en-US" dirty="0"/>
        </a:p>
      </dgm:t>
    </dgm:pt>
    <dgm:pt modelId="{17FE950B-E1DE-4747-84F7-EBC7D8421473}" type="parTrans" cxnId="{E8BFA40C-6E3C-43B1-ADDA-8B3221DA90D9}">
      <dgm:prSet/>
      <dgm:spPr/>
      <dgm:t>
        <a:bodyPr/>
        <a:lstStyle/>
        <a:p>
          <a:endParaRPr lang="zh-TW" altLang="en-US"/>
        </a:p>
      </dgm:t>
    </dgm:pt>
    <dgm:pt modelId="{8F8E757D-9C69-4556-B9A4-640F7989898C}" type="sibTrans" cxnId="{E8BFA40C-6E3C-43B1-ADDA-8B3221DA90D9}">
      <dgm:prSet/>
      <dgm:spPr/>
      <dgm:t>
        <a:bodyPr/>
        <a:lstStyle/>
        <a:p>
          <a:endParaRPr lang="zh-TW" altLang="en-US"/>
        </a:p>
      </dgm:t>
    </dgm:pt>
    <dgm:pt modelId="{DC19C27F-BD9B-40B1-8324-36AA7B4A5E6F}">
      <dgm:prSet phldrT="[文字]"/>
      <dgm:spPr/>
      <dgm:t>
        <a:bodyPr/>
        <a:lstStyle/>
        <a:p>
          <a:r>
            <a:rPr lang="en-US" altLang="zh-TW" dirty="0" smtClean="0"/>
            <a:t>4.</a:t>
          </a:r>
          <a:r>
            <a:rPr lang="zh-TW" altLang="en-US" dirty="0" smtClean="0"/>
            <a:t>追蹤評量</a:t>
          </a:r>
          <a:endParaRPr lang="zh-TW" altLang="en-US" dirty="0"/>
        </a:p>
      </dgm:t>
    </dgm:pt>
    <dgm:pt modelId="{C9AD11E2-797C-4050-A071-B7C3C3706B60}" type="parTrans" cxnId="{E861BB2F-E61C-43FD-91EC-041068A0A297}">
      <dgm:prSet/>
      <dgm:spPr/>
      <dgm:t>
        <a:bodyPr/>
        <a:lstStyle/>
        <a:p>
          <a:endParaRPr lang="zh-TW" altLang="en-US"/>
        </a:p>
      </dgm:t>
    </dgm:pt>
    <dgm:pt modelId="{9A2462F8-6D09-4427-82D6-E30DFED27760}" type="sibTrans" cxnId="{E861BB2F-E61C-43FD-91EC-041068A0A297}">
      <dgm:prSet/>
      <dgm:spPr/>
      <dgm:t>
        <a:bodyPr/>
        <a:lstStyle/>
        <a:p>
          <a:endParaRPr lang="zh-TW" altLang="en-US"/>
        </a:p>
      </dgm:t>
    </dgm:pt>
    <dgm:pt modelId="{0A78E803-66EF-42EA-9DCD-E15954D50769}" type="pres">
      <dgm:prSet presAssocID="{FBB9538A-CBD6-4F17-923C-53E990940F21}" presName="compositeShape" presStyleCnt="0">
        <dgm:presLayoutVars>
          <dgm:chMax val="7"/>
          <dgm:dir/>
          <dgm:resizeHandles val="exact"/>
        </dgm:presLayoutVars>
      </dgm:prSet>
      <dgm:spPr/>
    </dgm:pt>
    <dgm:pt modelId="{75B8D476-424F-42C3-A5BF-5A5996F7AFBC}" type="pres">
      <dgm:prSet presAssocID="{FBB9538A-CBD6-4F17-923C-53E990940F21}" presName="wedge1" presStyleLbl="node1" presStyleIdx="0" presStyleCnt="4"/>
      <dgm:spPr/>
      <dgm:t>
        <a:bodyPr/>
        <a:lstStyle/>
        <a:p>
          <a:endParaRPr lang="zh-TW" altLang="en-US"/>
        </a:p>
      </dgm:t>
    </dgm:pt>
    <dgm:pt modelId="{91F53570-307C-420A-BF1D-E4C10220122C}" type="pres">
      <dgm:prSet presAssocID="{FBB9538A-CBD6-4F17-923C-53E990940F21}" presName="dummy1a" presStyleCnt="0"/>
      <dgm:spPr/>
    </dgm:pt>
    <dgm:pt modelId="{FA0E9A3A-7272-4B10-9740-2FE724C02F90}" type="pres">
      <dgm:prSet presAssocID="{FBB9538A-CBD6-4F17-923C-53E990940F21}" presName="dummy1b" presStyleCnt="0"/>
      <dgm:spPr/>
    </dgm:pt>
    <dgm:pt modelId="{61B3083F-B115-4E1A-A06F-F8CD0FB886E1}" type="pres">
      <dgm:prSet presAssocID="{FBB9538A-CBD6-4F17-923C-53E990940F21}" presName="wedge1Tx" presStyleLbl="node1" presStyleIdx="0" presStyleCnt="4">
        <dgm:presLayoutVars>
          <dgm:chMax val="0"/>
          <dgm:chPref val="0"/>
          <dgm:bulletEnabled val="1"/>
        </dgm:presLayoutVars>
      </dgm:prSet>
      <dgm:spPr/>
      <dgm:t>
        <a:bodyPr/>
        <a:lstStyle/>
        <a:p>
          <a:endParaRPr lang="zh-TW" altLang="en-US"/>
        </a:p>
      </dgm:t>
    </dgm:pt>
    <dgm:pt modelId="{C74D309B-9239-49D5-8ABD-193C405D4E37}" type="pres">
      <dgm:prSet presAssocID="{FBB9538A-CBD6-4F17-923C-53E990940F21}" presName="wedge2" presStyleLbl="node1" presStyleIdx="1" presStyleCnt="4"/>
      <dgm:spPr/>
      <dgm:t>
        <a:bodyPr/>
        <a:lstStyle/>
        <a:p>
          <a:endParaRPr lang="zh-TW" altLang="en-US"/>
        </a:p>
      </dgm:t>
    </dgm:pt>
    <dgm:pt modelId="{497916C7-1BF6-432B-A1F9-ACC2EBB54FA8}" type="pres">
      <dgm:prSet presAssocID="{FBB9538A-CBD6-4F17-923C-53E990940F21}" presName="dummy2a" presStyleCnt="0"/>
      <dgm:spPr/>
    </dgm:pt>
    <dgm:pt modelId="{89FE84AA-7C95-4813-8A36-6EE27CCE9C1A}" type="pres">
      <dgm:prSet presAssocID="{FBB9538A-CBD6-4F17-923C-53E990940F21}" presName="dummy2b" presStyleCnt="0"/>
      <dgm:spPr/>
    </dgm:pt>
    <dgm:pt modelId="{AB92F560-BB0D-4696-BF89-4B8990B2F474}" type="pres">
      <dgm:prSet presAssocID="{FBB9538A-CBD6-4F17-923C-53E990940F21}" presName="wedge2Tx" presStyleLbl="node1" presStyleIdx="1" presStyleCnt="4">
        <dgm:presLayoutVars>
          <dgm:chMax val="0"/>
          <dgm:chPref val="0"/>
          <dgm:bulletEnabled val="1"/>
        </dgm:presLayoutVars>
      </dgm:prSet>
      <dgm:spPr/>
      <dgm:t>
        <a:bodyPr/>
        <a:lstStyle/>
        <a:p>
          <a:endParaRPr lang="zh-TW" altLang="en-US"/>
        </a:p>
      </dgm:t>
    </dgm:pt>
    <dgm:pt modelId="{F633C7EE-1843-4E41-A883-622A4BD18464}" type="pres">
      <dgm:prSet presAssocID="{FBB9538A-CBD6-4F17-923C-53E990940F21}" presName="wedge3" presStyleLbl="node1" presStyleIdx="2" presStyleCnt="4"/>
      <dgm:spPr/>
      <dgm:t>
        <a:bodyPr/>
        <a:lstStyle/>
        <a:p>
          <a:endParaRPr lang="zh-TW" altLang="en-US"/>
        </a:p>
      </dgm:t>
    </dgm:pt>
    <dgm:pt modelId="{850EA3E7-D503-4759-8B63-B749F7778746}" type="pres">
      <dgm:prSet presAssocID="{FBB9538A-CBD6-4F17-923C-53E990940F21}" presName="dummy3a" presStyleCnt="0"/>
      <dgm:spPr/>
    </dgm:pt>
    <dgm:pt modelId="{01CAC3CD-D2F1-4A10-A078-022D7C81BDFC}" type="pres">
      <dgm:prSet presAssocID="{FBB9538A-CBD6-4F17-923C-53E990940F21}" presName="dummy3b" presStyleCnt="0"/>
      <dgm:spPr/>
    </dgm:pt>
    <dgm:pt modelId="{5D78E792-1C45-43B2-AB47-DB1B75A87A56}" type="pres">
      <dgm:prSet presAssocID="{FBB9538A-CBD6-4F17-923C-53E990940F21}" presName="wedge3Tx" presStyleLbl="node1" presStyleIdx="2" presStyleCnt="4">
        <dgm:presLayoutVars>
          <dgm:chMax val="0"/>
          <dgm:chPref val="0"/>
          <dgm:bulletEnabled val="1"/>
        </dgm:presLayoutVars>
      </dgm:prSet>
      <dgm:spPr/>
      <dgm:t>
        <a:bodyPr/>
        <a:lstStyle/>
        <a:p>
          <a:endParaRPr lang="zh-TW" altLang="en-US"/>
        </a:p>
      </dgm:t>
    </dgm:pt>
    <dgm:pt modelId="{8CE306E3-C8E0-4915-975C-8BD7ECC7ED16}" type="pres">
      <dgm:prSet presAssocID="{FBB9538A-CBD6-4F17-923C-53E990940F21}" presName="wedge4" presStyleLbl="node1" presStyleIdx="3" presStyleCnt="4"/>
      <dgm:spPr/>
      <dgm:t>
        <a:bodyPr/>
        <a:lstStyle/>
        <a:p>
          <a:endParaRPr lang="zh-TW" altLang="en-US"/>
        </a:p>
      </dgm:t>
    </dgm:pt>
    <dgm:pt modelId="{43D5DC14-8E1A-4E4A-85B8-1F2952B1EA29}" type="pres">
      <dgm:prSet presAssocID="{FBB9538A-CBD6-4F17-923C-53E990940F21}" presName="dummy4a" presStyleCnt="0"/>
      <dgm:spPr/>
    </dgm:pt>
    <dgm:pt modelId="{8285A597-11BA-4C56-8C36-F32576C7371C}" type="pres">
      <dgm:prSet presAssocID="{FBB9538A-CBD6-4F17-923C-53E990940F21}" presName="dummy4b" presStyleCnt="0"/>
      <dgm:spPr/>
    </dgm:pt>
    <dgm:pt modelId="{0EC776AF-41A9-40E3-9C4E-487F18B34604}" type="pres">
      <dgm:prSet presAssocID="{FBB9538A-CBD6-4F17-923C-53E990940F21}" presName="wedge4Tx" presStyleLbl="node1" presStyleIdx="3" presStyleCnt="4">
        <dgm:presLayoutVars>
          <dgm:chMax val="0"/>
          <dgm:chPref val="0"/>
          <dgm:bulletEnabled val="1"/>
        </dgm:presLayoutVars>
      </dgm:prSet>
      <dgm:spPr/>
      <dgm:t>
        <a:bodyPr/>
        <a:lstStyle/>
        <a:p>
          <a:endParaRPr lang="zh-TW" altLang="en-US"/>
        </a:p>
      </dgm:t>
    </dgm:pt>
    <dgm:pt modelId="{BFFB236F-4F34-4EE7-87DD-4041B2F263EE}" type="pres">
      <dgm:prSet presAssocID="{C738C3E1-22DA-480E-B960-63DBC1B1E9FE}" presName="arrowWedge1" presStyleLbl="fgSibTrans2D1" presStyleIdx="0" presStyleCnt="4"/>
      <dgm:spPr/>
    </dgm:pt>
    <dgm:pt modelId="{F7CD5051-B3AC-48F1-BE2E-A27E2137CC86}" type="pres">
      <dgm:prSet presAssocID="{912B18E1-9B7C-495F-AFAE-7434A0A18E0B}" presName="arrowWedge2" presStyleLbl="fgSibTrans2D1" presStyleIdx="1" presStyleCnt="4"/>
      <dgm:spPr/>
    </dgm:pt>
    <dgm:pt modelId="{EF4D06F6-A2B9-41F1-8895-46A58CADCD86}" type="pres">
      <dgm:prSet presAssocID="{8F8E757D-9C69-4556-B9A4-640F7989898C}" presName="arrowWedge3" presStyleLbl="fgSibTrans2D1" presStyleIdx="2" presStyleCnt="4"/>
      <dgm:spPr/>
    </dgm:pt>
    <dgm:pt modelId="{2D90B7CD-A72A-4A54-81ED-44811ED74383}" type="pres">
      <dgm:prSet presAssocID="{9A2462F8-6D09-4427-82D6-E30DFED27760}" presName="arrowWedge4" presStyleLbl="fgSibTrans2D1" presStyleIdx="3" presStyleCnt="4"/>
      <dgm:spPr/>
    </dgm:pt>
  </dgm:ptLst>
  <dgm:cxnLst>
    <dgm:cxn modelId="{456A33D1-475F-4975-8CBA-2B086C80D99B}" type="presOf" srcId="{40448CC7-496A-414C-87DF-0A440B01746E}" destId="{AB92F560-BB0D-4696-BF89-4B8990B2F474}" srcOrd="1" destOrd="0" presId="urn:microsoft.com/office/officeart/2005/8/layout/cycle8"/>
    <dgm:cxn modelId="{3C3096CB-E4F0-4165-8EE4-42F06E430E69}" type="presOf" srcId="{FBB9538A-CBD6-4F17-923C-53E990940F21}" destId="{0A78E803-66EF-42EA-9DCD-E15954D50769}" srcOrd="0" destOrd="0" presId="urn:microsoft.com/office/officeart/2005/8/layout/cycle8"/>
    <dgm:cxn modelId="{7BE06F1A-E4E3-4508-A266-79262409E85E}" type="presOf" srcId="{40448CC7-496A-414C-87DF-0A440B01746E}" destId="{C74D309B-9239-49D5-8ABD-193C405D4E37}" srcOrd="0" destOrd="0" presId="urn:microsoft.com/office/officeart/2005/8/layout/cycle8"/>
    <dgm:cxn modelId="{69726948-BD32-4E6F-9404-D66D8CA0D5A1}" type="presOf" srcId="{DC19C27F-BD9B-40B1-8324-36AA7B4A5E6F}" destId="{0EC776AF-41A9-40E3-9C4E-487F18B34604}" srcOrd="1" destOrd="0" presId="urn:microsoft.com/office/officeart/2005/8/layout/cycle8"/>
    <dgm:cxn modelId="{03871F8F-987A-4A3D-8BA2-F427C9C2BCFF}" type="presOf" srcId="{DC19C27F-BD9B-40B1-8324-36AA7B4A5E6F}" destId="{8CE306E3-C8E0-4915-975C-8BD7ECC7ED16}" srcOrd="0" destOrd="0" presId="urn:microsoft.com/office/officeart/2005/8/layout/cycle8"/>
    <dgm:cxn modelId="{478717A5-8F5F-4701-86A1-194ED80ADCC7}" srcId="{FBB9538A-CBD6-4F17-923C-53E990940F21}" destId="{2561D99A-7D6D-4921-9F93-152EBBACC554}" srcOrd="0" destOrd="0" parTransId="{63E5E58B-FC15-4B22-B3A6-0BBAC997682B}" sibTransId="{C738C3E1-22DA-480E-B960-63DBC1B1E9FE}"/>
    <dgm:cxn modelId="{DE38E940-CC00-49A9-BD58-BA882C398B38}" type="presOf" srcId="{65BFD654-CD0B-4726-AD65-1B63C5B76426}" destId="{5D78E792-1C45-43B2-AB47-DB1B75A87A56}" srcOrd="1" destOrd="0" presId="urn:microsoft.com/office/officeart/2005/8/layout/cycle8"/>
    <dgm:cxn modelId="{21A3C88C-6BB8-4DF6-918D-F021CFDFF527}" type="presOf" srcId="{65BFD654-CD0B-4726-AD65-1B63C5B76426}" destId="{F633C7EE-1843-4E41-A883-622A4BD18464}" srcOrd="0" destOrd="0" presId="urn:microsoft.com/office/officeart/2005/8/layout/cycle8"/>
    <dgm:cxn modelId="{E8BFA40C-6E3C-43B1-ADDA-8B3221DA90D9}" srcId="{FBB9538A-CBD6-4F17-923C-53E990940F21}" destId="{65BFD654-CD0B-4726-AD65-1B63C5B76426}" srcOrd="2" destOrd="0" parTransId="{17FE950B-E1DE-4747-84F7-EBC7D8421473}" sibTransId="{8F8E757D-9C69-4556-B9A4-640F7989898C}"/>
    <dgm:cxn modelId="{B7537A5C-FBB3-4A32-9C61-78BC087EBC9C}" type="presOf" srcId="{2561D99A-7D6D-4921-9F93-152EBBACC554}" destId="{61B3083F-B115-4E1A-A06F-F8CD0FB886E1}" srcOrd="1" destOrd="0" presId="urn:microsoft.com/office/officeart/2005/8/layout/cycle8"/>
    <dgm:cxn modelId="{81B9FAB2-B78E-4682-9061-1E530E372513}" type="presOf" srcId="{2561D99A-7D6D-4921-9F93-152EBBACC554}" destId="{75B8D476-424F-42C3-A5BF-5A5996F7AFBC}" srcOrd="0" destOrd="0" presId="urn:microsoft.com/office/officeart/2005/8/layout/cycle8"/>
    <dgm:cxn modelId="{E861BB2F-E61C-43FD-91EC-041068A0A297}" srcId="{FBB9538A-CBD6-4F17-923C-53E990940F21}" destId="{DC19C27F-BD9B-40B1-8324-36AA7B4A5E6F}" srcOrd="3" destOrd="0" parTransId="{C9AD11E2-797C-4050-A071-B7C3C3706B60}" sibTransId="{9A2462F8-6D09-4427-82D6-E30DFED27760}"/>
    <dgm:cxn modelId="{A5E874DF-CFB4-4793-9188-735BD1ABF13C}" srcId="{FBB9538A-CBD6-4F17-923C-53E990940F21}" destId="{40448CC7-496A-414C-87DF-0A440B01746E}" srcOrd="1" destOrd="0" parTransId="{FA261C7B-FC96-418B-B1E5-2CBB99F3A9D1}" sibTransId="{912B18E1-9B7C-495F-AFAE-7434A0A18E0B}"/>
    <dgm:cxn modelId="{723944C5-9C29-4150-BC22-402E5025DB50}" type="presParOf" srcId="{0A78E803-66EF-42EA-9DCD-E15954D50769}" destId="{75B8D476-424F-42C3-A5BF-5A5996F7AFBC}" srcOrd="0" destOrd="0" presId="urn:microsoft.com/office/officeart/2005/8/layout/cycle8"/>
    <dgm:cxn modelId="{AEEFDE0C-BE1D-47EB-848A-B29322DC2C9A}" type="presParOf" srcId="{0A78E803-66EF-42EA-9DCD-E15954D50769}" destId="{91F53570-307C-420A-BF1D-E4C10220122C}" srcOrd="1" destOrd="0" presId="urn:microsoft.com/office/officeart/2005/8/layout/cycle8"/>
    <dgm:cxn modelId="{2A663DE8-0525-4163-BED2-75C228A4D512}" type="presParOf" srcId="{0A78E803-66EF-42EA-9DCD-E15954D50769}" destId="{FA0E9A3A-7272-4B10-9740-2FE724C02F90}" srcOrd="2" destOrd="0" presId="urn:microsoft.com/office/officeart/2005/8/layout/cycle8"/>
    <dgm:cxn modelId="{9CCE1F4D-71EF-4608-8BF1-1E9DDAF7E0ED}" type="presParOf" srcId="{0A78E803-66EF-42EA-9DCD-E15954D50769}" destId="{61B3083F-B115-4E1A-A06F-F8CD0FB886E1}" srcOrd="3" destOrd="0" presId="urn:microsoft.com/office/officeart/2005/8/layout/cycle8"/>
    <dgm:cxn modelId="{D3AFF898-2A6D-45EC-B574-36BCF215C202}" type="presParOf" srcId="{0A78E803-66EF-42EA-9DCD-E15954D50769}" destId="{C74D309B-9239-49D5-8ABD-193C405D4E37}" srcOrd="4" destOrd="0" presId="urn:microsoft.com/office/officeart/2005/8/layout/cycle8"/>
    <dgm:cxn modelId="{3332212E-594C-4AA2-AE86-B9CB3D9763B1}" type="presParOf" srcId="{0A78E803-66EF-42EA-9DCD-E15954D50769}" destId="{497916C7-1BF6-432B-A1F9-ACC2EBB54FA8}" srcOrd="5" destOrd="0" presId="urn:microsoft.com/office/officeart/2005/8/layout/cycle8"/>
    <dgm:cxn modelId="{E6F893AF-FABD-4412-A816-B7F6063927AA}" type="presParOf" srcId="{0A78E803-66EF-42EA-9DCD-E15954D50769}" destId="{89FE84AA-7C95-4813-8A36-6EE27CCE9C1A}" srcOrd="6" destOrd="0" presId="urn:microsoft.com/office/officeart/2005/8/layout/cycle8"/>
    <dgm:cxn modelId="{AA032400-4C47-4EDC-9D9D-0E607C2B9E9C}" type="presParOf" srcId="{0A78E803-66EF-42EA-9DCD-E15954D50769}" destId="{AB92F560-BB0D-4696-BF89-4B8990B2F474}" srcOrd="7" destOrd="0" presId="urn:microsoft.com/office/officeart/2005/8/layout/cycle8"/>
    <dgm:cxn modelId="{A71B891F-0F09-4B58-9888-0004666BBCDF}" type="presParOf" srcId="{0A78E803-66EF-42EA-9DCD-E15954D50769}" destId="{F633C7EE-1843-4E41-A883-622A4BD18464}" srcOrd="8" destOrd="0" presId="urn:microsoft.com/office/officeart/2005/8/layout/cycle8"/>
    <dgm:cxn modelId="{A3C984CA-67B5-47B9-B693-68DBABBE8FFD}" type="presParOf" srcId="{0A78E803-66EF-42EA-9DCD-E15954D50769}" destId="{850EA3E7-D503-4759-8B63-B749F7778746}" srcOrd="9" destOrd="0" presId="urn:microsoft.com/office/officeart/2005/8/layout/cycle8"/>
    <dgm:cxn modelId="{388FEE78-E050-483E-B81D-9DE5D6409B85}" type="presParOf" srcId="{0A78E803-66EF-42EA-9DCD-E15954D50769}" destId="{01CAC3CD-D2F1-4A10-A078-022D7C81BDFC}" srcOrd="10" destOrd="0" presId="urn:microsoft.com/office/officeart/2005/8/layout/cycle8"/>
    <dgm:cxn modelId="{BB9395E8-9714-4340-A76C-F409192FF676}" type="presParOf" srcId="{0A78E803-66EF-42EA-9DCD-E15954D50769}" destId="{5D78E792-1C45-43B2-AB47-DB1B75A87A56}" srcOrd="11" destOrd="0" presId="urn:microsoft.com/office/officeart/2005/8/layout/cycle8"/>
    <dgm:cxn modelId="{51D45938-E306-4CF6-AE56-47278E35B4D5}" type="presParOf" srcId="{0A78E803-66EF-42EA-9DCD-E15954D50769}" destId="{8CE306E3-C8E0-4915-975C-8BD7ECC7ED16}" srcOrd="12" destOrd="0" presId="urn:microsoft.com/office/officeart/2005/8/layout/cycle8"/>
    <dgm:cxn modelId="{B39F9904-AB20-4CB3-A49C-D1B1969DB122}" type="presParOf" srcId="{0A78E803-66EF-42EA-9DCD-E15954D50769}" destId="{43D5DC14-8E1A-4E4A-85B8-1F2952B1EA29}" srcOrd="13" destOrd="0" presId="urn:microsoft.com/office/officeart/2005/8/layout/cycle8"/>
    <dgm:cxn modelId="{E2E5373B-0610-451C-A62B-4477378F23A1}" type="presParOf" srcId="{0A78E803-66EF-42EA-9DCD-E15954D50769}" destId="{8285A597-11BA-4C56-8C36-F32576C7371C}" srcOrd="14" destOrd="0" presId="urn:microsoft.com/office/officeart/2005/8/layout/cycle8"/>
    <dgm:cxn modelId="{263488AB-B6F9-4442-AADC-5C358729125E}" type="presParOf" srcId="{0A78E803-66EF-42EA-9DCD-E15954D50769}" destId="{0EC776AF-41A9-40E3-9C4E-487F18B34604}" srcOrd="15" destOrd="0" presId="urn:microsoft.com/office/officeart/2005/8/layout/cycle8"/>
    <dgm:cxn modelId="{2C115AFC-8C15-4AF2-BFEC-06FDC6474C06}" type="presParOf" srcId="{0A78E803-66EF-42EA-9DCD-E15954D50769}" destId="{BFFB236F-4F34-4EE7-87DD-4041B2F263EE}" srcOrd="16" destOrd="0" presId="urn:microsoft.com/office/officeart/2005/8/layout/cycle8"/>
    <dgm:cxn modelId="{4E8892E1-00C8-45EB-AA7B-F7044B2F2D0A}" type="presParOf" srcId="{0A78E803-66EF-42EA-9DCD-E15954D50769}" destId="{F7CD5051-B3AC-48F1-BE2E-A27E2137CC86}" srcOrd="17" destOrd="0" presId="urn:microsoft.com/office/officeart/2005/8/layout/cycle8"/>
    <dgm:cxn modelId="{5F098C7D-CD83-435F-B6FF-23CF2AE82278}" type="presParOf" srcId="{0A78E803-66EF-42EA-9DCD-E15954D50769}" destId="{EF4D06F6-A2B9-41F1-8895-46A58CADCD86}" srcOrd="18" destOrd="0" presId="urn:microsoft.com/office/officeart/2005/8/layout/cycle8"/>
    <dgm:cxn modelId="{A4649D8C-843A-4582-AE6A-D718AA412747}" type="presParOf" srcId="{0A78E803-66EF-42EA-9DCD-E15954D50769}" destId="{2D90B7CD-A72A-4A54-81ED-44811ED74383}" srcOrd="19"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TW" altLang="en-US" dirty="0">
              <a:latin typeface="Mingliu" panose="02020509000000000000" pitchFamily="49" charset="-120"/>
              <a:ea typeface="Mingliu" panose="02020509000000000000" pitchFamily="49" charset="-120"/>
            </a:endParaRPr>
          </a:p>
        </p:txBody>
      </p:sp>
      <p:sp>
        <p:nvSpPr>
          <p:cNvPr id="3" name="日期預留位置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B5DB7A0-0269-41AB-AE25-E28073A59632}" type="datetime1">
              <a:rPr lang="zh-TW" altLang="en-US" smtClean="0">
                <a:latin typeface="Mingliu" panose="02020509000000000000" pitchFamily="49" charset="-120"/>
                <a:ea typeface="Mingliu" panose="02020509000000000000" pitchFamily="49" charset="-120"/>
              </a:rPr>
              <a:pPr rtl="0"/>
              <a:t>2022/5/31</a:t>
            </a:fld>
            <a:endParaRPr lang="zh-TW" altLang="en-US" dirty="0">
              <a:latin typeface="Mingliu" panose="02020509000000000000" pitchFamily="49" charset="-120"/>
              <a:ea typeface="Mingliu" panose="02020509000000000000" pitchFamily="49" charset="-120"/>
            </a:endParaRPr>
          </a:p>
        </p:txBody>
      </p:sp>
      <p:sp>
        <p:nvSpPr>
          <p:cNvPr id="4" name="頁尾預留位置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TW" altLang="en-US" dirty="0">
              <a:latin typeface="Mingliu" panose="02020509000000000000" pitchFamily="49" charset="-120"/>
              <a:ea typeface="Mingliu" panose="02020509000000000000" pitchFamily="49" charset="-120"/>
            </a:endParaRPr>
          </a:p>
        </p:txBody>
      </p:sp>
      <p:sp>
        <p:nvSpPr>
          <p:cNvPr id="5" name="投影片編號預留位置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BAE14B8-3CC9-472D-9BC5-A84D80684DE2}" type="slidenum">
              <a:rPr lang="en-US" altLang="zh-TW" smtClean="0">
                <a:latin typeface="Mingliu" panose="02020509000000000000" pitchFamily="49" charset="-120"/>
                <a:ea typeface="Mingliu" panose="02020509000000000000" pitchFamily="49" charset="-120"/>
              </a:rPr>
              <a:pPr rtl="0"/>
              <a:t>‹#›</a:t>
            </a:fld>
            <a:endParaRPr lang="zh-TW" altLang="en-US" dirty="0">
              <a:latin typeface="Mingliu" panose="02020509000000000000" pitchFamily="49" charset="-120"/>
              <a:ea typeface="Mingliu" panose="02020509000000000000" pitchFamily="49" charset="-120"/>
            </a:endParaRPr>
          </a:p>
        </p:txBody>
      </p:sp>
    </p:spTree>
    <p:extLst>
      <p:ext uri="{BB962C8B-B14F-4D97-AF65-F5344CB8AC3E}">
        <p14:creationId xmlns:p14="http://schemas.microsoft.com/office/powerpoint/2010/main" xmlns=""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ngliu" panose="02020509000000000000" pitchFamily="49" charset="-120"/>
                <a:ea typeface="Mingliu" panose="02020509000000000000" pitchFamily="49" charset="-120"/>
              </a:defRPr>
            </a:lvl1pPr>
          </a:lstStyle>
          <a:p>
            <a:endParaRPr lang="zh-TW" altLang="en-US" dirty="0"/>
          </a:p>
        </p:txBody>
      </p:sp>
      <p:sp>
        <p:nvSpPr>
          <p:cNvPr id="3" name="日期預留位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ngliu" panose="02020509000000000000" pitchFamily="49" charset="-120"/>
                <a:ea typeface="Mingliu" panose="02020509000000000000" pitchFamily="49" charset="-120"/>
              </a:defRPr>
            </a:lvl1pPr>
          </a:lstStyle>
          <a:p>
            <a:fld id="{99E5EF02-2F51-4D4D-B654-1E69F98DE978}" type="datetime1">
              <a:rPr lang="zh-TW" altLang="en-US" smtClean="0"/>
              <a:pPr/>
              <a:t>2022/5/31</a:t>
            </a:fld>
            <a:endParaRPr lang="zh-TW" altLang="en-US" dirty="0"/>
          </a:p>
        </p:txBody>
      </p:sp>
      <p:sp>
        <p:nvSpPr>
          <p:cNvPr id="4" name="投影片影像預留位置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TW" altLang="en-US" dirty="0"/>
          </a:p>
        </p:txBody>
      </p:sp>
      <p:sp>
        <p:nvSpPr>
          <p:cNvPr id="5" name="備忘稿預留位置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zh-TW" altLang="en-US" smtClean="0"/>
              <a:t>編輯</a:t>
            </a:r>
            <a:r>
              <a:rPr lang="zh-TW" altLang="en-US" dirty="0"/>
              <a:t>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6" name="頁尾預留位置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ngliu" panose="02020509000000000000" pitchFamily="49" charset="-120"/>
                <a:ea typeface="Mingliu" panose="02020509000000000000" pitchFamily="49" charset="-120"/>
              </a:defRPr>
            </a:lvl1pPr>
          </a:lstStyle>
          <a:p>
            <a:endParaRPr lang="zh-TW" altLang="en-US" dirty="0"/>
          </a:p>
        </p:txBody>
      </p:sp>
      <p:sp>
        <p:nvSpPr>
          <p:cNvPr id="7" name="投影片編號預留位置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ngliu" panose="02020509000000000000" pitchFamily="49" charset="-120"/>
                <a:ea typeface="Mingliu" panose="02020509000000000000" pitchFamily="49" charset="-120"/>
              </a:defRPr>
            </a:lvl1pPr>
          </a:lstStyle>
          <a:p>
            <a:fld id="{7FB667E1-E601-4AAF-B95C-B25720D70A60}" type="slidenum">
              <a:rPr lang="en-US" altLang="zh-TW" smtClean="0"/>
              <a:pPr/>
              <a:t>‹#›</a:t>
            </a:fld>
            <a:endParaRPr lang="zh-TW" altLang="en-US" dirty="0"/>
          </a:p>
        </p:txBody>
      </p:sp>
    </p:spTree>
    <p:extLst>
      <p:ext uri="{BB962C8B-B14F-4D97-AF65-F5344CB8AC3E}">
        <p14:creationId xmlns:p14="http://schemas.microsoft.com/office/powerpoint/2010/main" xmlns=""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ngliu" panose="02020509000000000000" pitchFamily="49" charset="-120"/>
        <a:ea typeface="Mingliu" panose="02020509000000000000" pitchFamily="49" charset="-120"/>
        <a:cs typeface="+mn-cs"/>
      </a:defRPr>
    </a:lvl1pPr>
    <a:lvl2pPr marL="457200" algn="l" defTabSz="914400" rtl="0" eaLnBrk="1" latinLnBrk="0" hangingPunct="1">
      <a:defRPr sz="1200" kern="1200">
        <a:solidFill>
          <a:schemeClr val="tx1"/>
        </a:solidFill>
        <a:latin typeface="Mingliu" panose="02020509000000000000" pitchFamily="49" charset="-120"/>
        <a:ea typeface="Mingliu" panose="02020509000000000000" pitchFamily="49" charset="-120"/>
        <a:cs typeface="+mn-cs"/>
      </a:defRPr>
    </a:lvl2pPr>
    <a:lvl3pPr marL="914400" algn="l" defTabSz="914400" rtl="0" eaLnBrk="1" latinLnBrk="0" hangingPunct="1">
      <a:defRPr sz="1200" kern="1200">
        <a:solidFill>
          <a:schemeClr val="tx1"/>
        </a:solidFill>
        <a:latin typeface="Mingliu" panose="02020509000000000000" pitchFamily="49" charset="-120"/>
        <a:ea typeface="Mingliu" panose="02020509000000000000" pitchFamily="49" charset="-120"/>
        <a:cs typeface="+mn-cs"/>
      </a:defRPr>
    </a:lvl3pPr>
    <a:lvl4pPr marL="1371600" algn="l" defTabSz="914400" rtl="0" eaLnBrk="1" latinLnBrk="0" hangingPunct="1">
      <a:defRPr sz="1200" kern="1200">
        <a:solidFill>
          <a:schemeClr val="tx1"/>
        </a:solidFill>
        <a:latin typeface="Mingliu" panose="02020509000000000000" pitchFamily="49" charset="-120"/>
        <a:ea typeface="Mingliu" panose="02020509000000000000" pitchFamily="49" charset="-120"/>
        <a:cs typeface="+mn-cs"/>
      </a:defRPr>
    </a:lvl4pPr>
    <a:lvl5pPr marL="1828800" algn="l" defTabSz="914400" rtl="0" eaLnBrk="1" latinLnBrk="0" hangingPunct="1">
      <a:defRPr sz="1200" kern="1200">
        <a:solidFill>
          <a:schemeClr val="tx1"/>
        </a:solidFill>
        <a:latin typeface="Mingliu" panose="02020509000000000000" pitchFamily="49" charset="-120"/>
        <a:ea typeface="Mingliu" panose="02020509000000000000" pitchFamily="49"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1</a:t>
            </a:fld>
            <a:endParaRPr lang="zh-TW" altLang="en-US" dirty="0"/>
          </a:p>
        </p:txBody>
      </p:sp>
    </p:spTree>
    <p:extLst>
      <p:ext uri="{BB962C8B-B14F-4D97-AF65-F5344CB8AC3E}">
        <p14:creationId xmlns:p14="http://schemas.microsoft.com/office/powerpoint/2010/main" xmlns="" val="127507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44</a:t>
            </a:fld>
            <a:endParaRPr lang="zh-TW"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3"/>
          <p:cNvGrpSpPr/>
          <p:nvPr/>
        </p:nvGrpSpPr>
        <p:grpSpPr>
          <a:xfrm rot="248467">
            <a:off x="223563" y="2575407"/>
            <a:ext cx="4688853" cy="2424835"/>
            <a:chOff x="-10068" y="2615721"/>
            <a:chExt cx="5488038" cy="2838132"/>
          </a:xfrm>
        </p:grpSpPr>
        <p:sp>
          <p:nvSpPr>
            <p:cNvPr id="5" name="手繪多邊形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 name="手繪多邊形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7" name="手繪多邊形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8" name="手繪多邊形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9" name="手繪多邊形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0" name="手繪多邊形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1" name="手繪多邊形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2" name="手繪多邊形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3" name="手繪多邊形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4" name="手繪多邊形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5" name="手繪多邊形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6" name="手繪多邊形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7" name="手繪多邊形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8" name="手繪多邊形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9" name="手繪多邊形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0" name="手繪多邊形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1" name="手繪多邊形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2" name="手繪多邊形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3" name="手繪多邊形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4" name="手繪多邊形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5" name="手繪多邊形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6" name="手繪多邊形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7" name="手繪多邊形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8" name="手繪多邊形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9" name="手繪多邊形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0" name="手繪多邊形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1" name="手繪多邊形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2" name="手繪多邊形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3" name="手繪多邊形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4" name="手繪多邊形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5" name="手繪多邊形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6" name="手繪多邊形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7" name="手繪多邊形​​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8" name="手繪多邊形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9" name="手繪多邊形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40" name="群組 39"/>
          <p:cNvGrpSpPr/>
          <p:nvPr/>
        </p:nvGrpSpPr>
        <p:grpSpPr>
          <a:xfrm rot="18988672">
            <a:off x="68557" y="189622"/>
            <a:ext cx="517230" cy="587584"/>
            <a:chOff x="11036616" y="1071278"/>
            <a:chExt cx="1030189" cy="1170315"/>
          </a:xfrm>
        </p:grpSpPr>
        <p:sp>
          <p:nvSpPr>
            <p:cNvPr id="41" name="手繪多邊形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2" name="手繪多邊形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3" name="手繪多邊形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4" name="手繪多邊形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5" name="手繪多邊形​​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6" name="手繪多邊形​​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7" name="手繪多邊形​​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8" name="手繪多邊形​​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sp>
        <p:nvSpPr>
          <p:cNvPr id="49" name="手繪多邊形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nvGrpSpPr>
          <p:cNvPr id="50" name="群組 49"/>
          <p:cNvGrpSpPr/>
          <p:nvPr/>
        </p:nvGrpSpPr>
        <p:grpSpPr>
          <a:xfrm>
            <a:off x="11434163" y="6542"/>
            <a:ext cx="679129" cy="712528"/>
            <a:chOff x="11231706" y="127529"/>
            <a:chExt cx="679129" cy="712528"/>
          </a:xfrm>
        </p:grpSpPr>
        <p:sp>
          <p:nvSpPr>
            <p:cNvPr id="51" name="手繪多邊形​​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2" name="手繪多邊形​​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3" name="手繪多邊形​​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4" name="手繪多邊形​​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5" name="手繪多邊形​​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6" name="手繪多邊形​​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7" name="手繪多邊形​​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8" name="手繪多邊形​​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sp>
        <p:nvSpPr>
          <p:cNvPr id="59" name="手繪多邊形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0" name="手繪多邊形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nvGrpSpPr>
          <p:cNvPr id="61" name="群組 5"/>
          <p:cNvGrpSpPr>
            <a:grpSpLocks noChangeAspect="1"/>
          </p:cNvGrpSpPr>
          <p:nvPr/>
        </p:nvGrpSpPr>
        <p:grpSpPr bwMode="auto">
          <a:xfrm>
            <a:off x="-1519" y="854145"/>
            <a:ext cx="1881474" cy="2341763"/>
            <a:chOff x="3000" y="1116"/>
            <a:chExt cx="1680" cy="2091"/>
          </a:xfrm>
        </p:grpSpPr>
        <p:sp>
          <p:nvSpPr>
            <p:cNvPr id="62" name="手繪多邊形​​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3" name="手繪多邊形​​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4" name="手繪多邊形​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5" name="手繪多邊形​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6" name="手繪多邊形​​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7" name="手繪多邊形​​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8" name="手繪多邊形​​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9" name="手繪多邊形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70" name="手繪多邊形​​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71" name="手繪多邊形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72" name="手繪多邊形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73" name="手繪多邊形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74" name="手繪多邊形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75" name="手繪多邊形​​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76" name="手繪多邊形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77" name="手繪多邊形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78" name="手繪多邊形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79" name="手繪多邊形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80" name="手繪多邊形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81" name="群組 33"/>
          <p:cNvGrpSpPr>
            <a:grpSpLocks noChangeAspect="1"/>
          </p:cNvGrpSpPr>
          <p:nvPr/>
        </p:nvGrpSpPr>
        <p:grpSpPr bwMode="auto">
          <a:xfrm>
            <a:off x="1714988" y="4544219"/>
            <a:ext cx="1873268" cy="2324202"/>
            <a:chOff x="3359" y="1523"/>
            <a:chExt cx="943" cy="1170"/>
          </a:xfrm>
        </p:grpSpPr>
        <p:sp>
          <p:nvSpPr>
            <p:cNvPr id="82" name="手繪多邊形​​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83" name="手繪多邊形​​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84" name="手繪多邊形​​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85" name="手繪多邊形​​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86" name="手繪多邊形​​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87" name="群組 43"/>
          <p:cNvGrpSpPr>
            <a:grpSpLocks noChangeAspect="1"/>
          </p:cNvGrpSpPr>
          <p:nvPr/>
        </p:nvGrpSpPr>
        <p:grpSpPr bwMode="auto">
          <a:xfrm>
            <a:off x="1168399" y="5011046"/>
            <a:ext cx="1497013" cy="1857375"/>
            <a:chOff x="3367" y="1523"/>
            <a:chExt cx="943" cy="1170"/>
          </a:xfrm>
        </p:grpSpPr>
        <p:sp>
          <p:nvSpPr>
            <p:cNvPr id="88" name="手繪多邊形​​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89" name="手繪多邊形​​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90" name="手繪多邊形​​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91" name="手繪多邊形​​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92" name="手繪多邊形​​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93" name="手繪多邊形​​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94" name="群組 93"/>
          <p:cNvGrpSpPr/>
          <p:nvPr/>
        </p:nvGrpSpPr>
        <p:grpSpPr>
          <a:xfrm>
            <a:off x="-21971" y="4350236"/>
            <a:ext cx="1696783" cy="2518186"/>
            <a:chOff x="-3496" y="4350236"/>
            <a:chExt cx="1696783" cy="2518186"/>
          </a:xfrm>
        </p:grpSpPr>
        <p:sp>
          <p:nvSpPr>
            <p:cNvPr id="95" name="手繪多邊形​​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96" name="手繪多邊形​​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97" name="手繪多邊形​​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98" name="手繪多邊形​​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99" name="群組 43"/>
          <p:cNvGrpSpPr>
            <a:grpSpLocks noChangeAspect="1"/>
          </p:cNvGrpSpPr>
          <p:nvPr/>
        </p:nvGrpSpPr>
        <p:grpSpPr bwMode="auto">
          <a:xfrm>
            <a:off x="2911336" y="4572470"/>
            <a:ext cx="1850498" cy="2295951"/>
            <a:chOff x="3367" y="1523"/>
            <a:chExt cx="943" cy="1170"/>
          </a:xfrm>
        </p:grpSpPr>
        <p:sp>
          <p:nvSpPr>
            <p:cNvPr id="100" name="手繪多邊形​​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01" name="手繪多邊形​​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02" name="手繪多邊形​​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03" name="手繪多邊形​​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04" name="手繪多邊形​​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05" name="手繪多邊形​​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106" name="群組 105"/>
          <p:cNvGrpSpPr/>
          <p:nvPr/>
        </p:nvGrpSpPr>
        <p:grpSpPr>
          <a:xfrm rot="1576354">
            <a:off x="11125791" y="2895976"/>
            <a:ext cx="1030189" cy="1170315"/>
            <a:chOff x="11036616" y="1071278"/>
            <a:chExt cx="1030189" cy="1170315"/>
          </a:xfrm>
        </p:grpSpPr>
        <p:sp>
          <p:nvSpPr>
            <p:cNvPr id="107" name="手繪多邊形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08" name="手繪多邊形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09" name="手繪多邊形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10" name="手繪多邊形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11" name="手繪多邊形​​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12" name="手繪多邊形​​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13" name="手繪多邊形​​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14" name="手繪多邊形​​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sp>
        <p:nvSpPr>
          <p:cNvPr id="115" name="手繪多邊形​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16" name="手繪多邊形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ngliu" panose="02020509000000000000" pitchFamily="49" charset="-120"/>
              <a:ea typeface="Mingliu" panose="02020509000000000000" pitchFamily="49" charset="-120"/>
            </a:endParaRPr>
          </a:p>
        </p:txBody>
      </p:sp>
      <p:grpSp>
        <p:nvGrpSpPr>
          <p:cNvPr id="117" name="群組 116"/>
          <p:cNvGrpSpPr/>
          <p:nvPr/>
        </p:nvGrpSpPr>
        <p:grpSpPr>
          <a:xfrm rot="198573">
            <a:off x="1199275" y="2684218"/>
            <a:ext cx="2154692" cy="1686565"/>
            <a:chOff x="1175948" y="2708421"/>
            <a:chExt cx="2159248" cy="1690131"/>
          </a:xfrm>
        </p:grpSpPr>
        <p:sp>
          <p:nvSpPr>
            <p:cNvPr id="118" name="手繪多邊形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19" name="手繪多邊形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20" name="手繪多邊形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21" name="手繪多邊形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22" name="手繪多邊形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23" name="手繪多邊形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24" name="手繪多邊形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25" name="手繪多邊形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26" name="手繪多邊形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27" name="手繪多邊形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28" name="手繪多邊形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29" name="手繪多邊形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30" name="手繪多邊形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31" name="手繪多邊形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32" name="手繪多邊形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33" name="手繪多邊形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34" name="手繪多邊形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35" name="手繪多邊形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36" name="手繪多邊形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37" name="手繪多邊形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38" name="手繪多邊形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39" name="手繪多邊形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40" name="手繪多邊形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41" name="手繪多邊形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42" name="手繪多邊形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43" name="手繪多邊形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44" name="手繪多邊形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45" name="手繪多邊形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146" name="群組 5"/>
          <p:cNvGrpSpPr>
            <a:grpSpLocks noChangeAspect="1"/>
          </p:cNvGrpSpPr>
          <p:nvPr/>
        </p:nvGrpSpPr>
        <p:grpSpPr bwMode="auto">
          <a:xfrm>
            <a:off x="9167354" y="4138360"/>
            <a:ext cx="3023057" cy="2719639"/>
            <a:chOff x="2887" y="1286"/>
            <a:chExt cx="1903" cy="1712"/>
          </a:xfrm>
        </p:grpSpPr>
        <p:sp>
          <p:nvSpPr>
            <p:cNvPr id="147" name="手繪多邊形​​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48" name="手繪多邊形​​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49" name="手繪多邊形​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50" name="手繪多邊形​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51" name="手繪多邊形​​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52" name="手繪多邊形​​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53" name="手繪多邊形​​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54" name="手繪多邊形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55" name="手繪多邊形​​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56" name="手繪多邊形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57" name="手繪多邊形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58" name="手繪多邊形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59" name="手繪多邊形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60" name="手繪多邊形​​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61" name="手繪多邊形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62" name="手繪多邊形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63" name="手繪多邊形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64" name="手繪多邊形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65" name="手繪多邊形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66" name="手繪多邊形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67" name="手繪多邊形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68" name="手繪多邊形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69" name="手繪多邊形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70" name="手繪多邊形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171" name="群組 64"/>
          <p:cNvGrpSpPr>
            <a:grpSpLocks noChangeAspect="1"/>
          </p:cNvGrpSpPr>
          <p:nvPr/>
        </p:nvGrpSpPr>
        <p:grpSpPr bwMode="auto">
          <a:xfrm rot="12827499" flipH="1">
            <a:off x="11360417" y="2338535"/>
            <a:ext cx="483752" cy="536662"/>
            <a:chOff x="2052" y="995"/>
            <a:chExt cx="768" cy="852"/>
          </a:xfrm>
        </p:grpSpPr>
        <p:sp>
          <p:nvSpPr>
            <p:cNvPr id="172" name="手繪多邊形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73" name="手繪多邊形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74" name="手繪多邊形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75" name="手繪多邊形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76" name="手繪多邊形​​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77" name="手繪多邊形​​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78" name="手繪多邊形​​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79" name="手繪多邊形​​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sp>
        <p:nvSpPr>
          <p:cNvPr id="2" name="標題 1"/>
          <p:cNvSpPr>
            <a:spLocks noGrp="1"/>
          </p:cNvSpPr>
          <p:nvPr>
            <p:ph type="ctrTitle"/>
          </p:nvPr>
        </p:nvSpPr>
        <p:spPr>
          <a:xfrm>
            <a:off x="2681288" y="165020"/>
            <a:ext cx="9360418" cy="2263258"/>
          </a:xfrm>
        </p:spPr>
        <p:txBody>
          <a:bodyPr rtlCol="0" anchor="b">
            <a:normAutofit/>
          </a:bodyPr>
          <a:lstStyle>
            <a:lvl1pPr algn="ctr">
              <a:defRPr sz="6600"/>
            </a:lvl1pPr>
          </a:lstStyle>
          <a:p>
            <a:pPr rtl="0"/>
            <a:r>
              <a:rPr lang="zh-TW" altLang="en-US" smtClean="0"/>
              <a:t>按一下以編輯母片標題樣式</a:t>
            </a:r>
            <a:endParaRPr lang="zh-TW" altLang="en-US" dirty="0"/>
          </a:p>
        </p:txBody>
      </p:sp>
      <p:sp>
        <p:nvSpPr>
          <p:cNvPr id="3" name="副標題 2"/>
          <p:cNvSpPr>
            <a:spLocks noGrp="1"/>
          </p:cNvSpPr>
          <p:nvPr>
            <p:ph type="subTitle" idx="1"/>
          </p:nvPr>
        </p:nvSpPr>
        <p:spPr>
          <a:xfrm>
            <a:off x="3903329" y="2476917"/>
            <a:ext cx="6916336" cy="1771600"/>
          </a:xfrm>
        </p:spPr>
        <p:txBody>
          <a:bodyPr rtlCol="0">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zh-TW" altLang="en-US" smtClean="0"/>
              <a:t>按一下以編輯母片副標題樣式</a:t>
            </a:r>
            <a:endParaRPr lang="zh-TW" altLang="en-US" dirty="0"/>
          </a:p>
        </p:txBody>
      </p:sp>
    </p:spTree>
    <p:extLst>
      <p:ext uri="{BB962C8B-B14F-4D97-AF65-F5344CB8AC3E}">
        <p14:creationId xmlns:p14="http://schemas.microsoft.com/office/powerpoint/2010/main" xmlns="" val="3382882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b="1"/>
            </a:lvl1pPr>
          </a:lstStyle>
          <a:p>
            <a:pPr rtl="0"/>
            <a:r>
              <a:rPr lang="zh-TW" altLang="en-US" smtClean="0"/>
              <a:t>按一下以編輯母片標題樣式</a:t>
            </a:r>
            <a:endParaRPr lang="zh-TW" altLang="en-US" dirty="0"/>
          </a:p>
        </p:txBody>
      </p:sp>
      <p:sp>
        <p:nvSpPr>
          <p:cNvPr id="3" name="內容預留位置 2"/>
          <p:cNvSpPr>
            <a:spLocks noGrp="1"/>
          </p:cNvSpPr>
          <p:nvPr>
            <p:ph idx="1"/>
          </p:nvPr>
        </p:nvSpPr>
        <p:spPr/>
        <p:txBody>
          <a:bodyPr rtlCol="0"/>
          <a:lstStyle>
            <a:lvl6pPr>
              <a:defRPr/>
            </a:lvl6pPr>
            <a:lvl7pPr>
              <a:defRPr/>
            </a:lvl7pPr>
            <a:lvl8pPr>
              <a:defRPr/>
            </a:lvl8pPr>
            <a:lvl9pPr>
              <a:defRPr/>
            </a:lvl9pPr>
          </a:lstStyle>
          <a:p>
            <a:pPr lvl="0" rtl="0"/>
            <a:r>
              <a:rPr lang="zh-TW" altLang="en-US" dirty="0" smtClean="0"/>
              <a:t>按一下以編輯母片文字樣式</a:t>
            </a:r>
          </a:p>
          <a:p>
            <a:pPr lvl="1" rtl="0"/>
            <a:r>
              <a:rPr lang="zh-TW" altLang="en-US" dirty="0" smtClean="0"/>
              <a:t>第二層</a:t>
            </a:r>
          </a:p>
          <a:p>
            <a:pPr lvl="2" rtl="0"/>
            <a:r>
              <a:rPr lang="zh-TW" altLang="en-US" dirty="0" smtClean="0"/>
              <a:t>第三層</a:t>
            </a:r>
          </a:p>
        </p:txBody>
      </p:sp>
      <p:sp>
        <p:nvSpPr>
          <p:cNvPr id="5" name="頁尾預留位置 4"/>
          <p:cNvSpPr>
            <a:spLocks noGrp="1"/>
          </p:cNvSpPr>
          <p:nvPr>
            <p:ph type="ftr" sz="quarter" idx="11"/>
          </p:nvPr>
        </p:nvSpPr>
        <p:spPr/>
        <p:txBody>
          <a:bodyPr rtlCol="0"/>
          <a:lstStyle/>
          <a:p>
            <a:pPr rtl="0"/>
            <a:endParaRPr lang="zh-TW" altLang="en-US" dirty="0"/>
          </a:p>
        </p:txBody>
      </p:sp>
      <p:sp>
        <p:nvSpPr>
          <p:cNvPr id="4" name="日期預留位置 3"/>
          <p:cNvSpPr>
            <a:spLocks noGrp="1"/>
          </p:cNvSpPr>
          <p:nvPr>
            <p:ph type="dt" sz="half" idx="10"/>
          </p:nvPr>
        </p:nvSpPr>
        <p:spPr/>
        <p:txBody>
          <a:bodyPr rtlCol="0"/>
          <a:lstStyle>
            <a:lvl1pPr>
              <a:defRPr/>
            </a:lvl1pPr>
          </a:lstStyle>
          <a:p>
            <a:fld id="{4E9D0866-942B-4EE6-924F-744A16C100BE}" type="datetime1">
              <a:rPr lang="zh-TW" altLang="en-US" smtClean="0"/>
              <a:pPr/>
              <a:t>2022/5/31</a:t>
            </a:fld>
            <a:endParaRPr lang="zh-TW" altLang="en-US" dirty="0"/>
          </a:p>
        </p:txBody>
      </p:sp>
      <p:sp>
        <p:nvSpPr>
          <p:cNvPr id="6" name="投影片編號預留位置 5"/>
          <p:cNvSpPr>
            <a:spLocks noGrp="1"/>
          </p:cNvSpPr>
          <p:nvPr>
            <p:ph type="sldNum" sz="quarter" idx="12"/>
          </p:nvPr>
        </p:nvSpPr>
        <p:spPr/>
        <p:txBody>
          <a:bodyPr rtlCol="0"/>
          <a:lstStyle/>
          <a:p>
            <a:pPr rtl="0"/>
            <a:fld id="{CA8D9AD5-F248-4919-864A-CFD76CC027D6}" type="slidenum">
              <a:rPr lang="en-US" altLang="zh-TW" smtClean="0"/>
              <a:pPr rtl="0"/>
              <a:t>‹#›</a:t>
            </a:fld>
            <a:endParaRPr lang="zh-TW" altLang="en-US" dirty="0"/>
          </a:p>
        </p:txBody>
      </p:sp>
    </p:spTree>
    <p:extLst>
      <p:ext uri="{BB962C8B-B14F-4D97-AF65-F5344CB8AC3E}">
        <p14:creationId xmlns:p14="http://schemas.microsoft.com/office/powerpoint/2010/main" xmlns="" val="4159342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6" name="手繪多邊形​​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7" name="手繪多邊形​​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8" name="手繪多邊形​​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nvGrpSpPr>
          <p:cNvPr id="9" name="群組 69"/>
          <p:cNvGrpSpPr>
            <a:grpSpLocks noChangeAspect="1"/>
          </p:cNvGrpSpPr>
          <p:nvPr/>
        </p:nvGrpSpPr>
        <p:grpSpPr bwMode="auto">
          <a:xfrm flipH="1">
            <a:off x="9732236" y="958654"/>
            <a:ext cx="1400819" cy="4001744"/>
            <a:chOff x="3220" y="236"/>
            <a:chExt cx="1347" cy="3848"/>
          </a:xfrm>
        </p:grpSpPr>
        <p:sp>
          <p:nvSpPr>
            <p:cNvPr id="10" name="手繪多邊形​​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1" name="手繪多邊形​​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2" name="手繪多邊形​​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3" name="手繪多邊形​​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4" name="手繪多邊形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5" name="手繪多邊形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6" name="手繪多邊形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7" name="手繪多邊形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8" name="手繪多邊形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9" name="手繪多邊形​​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0" name="手繪多邊形​​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1" name="手繪多邊形​​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2" name="手繪多邊形​​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3" name="手繪多邊形​​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4" name="手繪多邊形​​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5" name="手繪多邊形​​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6" name="手繪多邊形​​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7" name="手繪多邊形​​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8" name="手繪多邊形​​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9" name="手繪多邊形​​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0" name="手繪多邊形​​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1" name="手繪多邊形​​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2" name="手繪多邊形​​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3" name="手繪多邊形​​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4" name="手繪多邊形​​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5" name="手繪多邊形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6" name="手繪多邊形​​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7" name="手繪多邊形​​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8" name="手繪多邊形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9" name="手繪多邊形​​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0" name="手繪多邊形​​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1" name="手繪多邊形​​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2" name="手繪多邊形​​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3" name="手繪多邊形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4" name="手繪多邊形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5" name="手繪多邊形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6" name="手繪多邊形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7" name="手繪多邊形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8" name="手繪多邊形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9" name="手繪多邊形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0" name="手繪多邊形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1" name="手繪多邊形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2" name="手繪多邊形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3" name="手繪多邊形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4" name="手繪多邊形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5" name="手繪多邊形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6" name="手繪多邊形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7" name="手繪多邊形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8" name="手繪多邊形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9" name="手繪多邊形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0" name="手繪多邊形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1" name="手繪多邊形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2" name="手繪多邊形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3" name="手繪多邊形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4" name="手繪多邊形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5" name="手繪多邊形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6" name="手繪多邊形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7" name="手繪多邊形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8" name="手繪多邊形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9" name="手繪多邊形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70" name="手繪多邊形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71" name="手繪多邊形​​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72" name="手繪多邊形​​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73" name="手繪多邊形​​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74" name="手繪多邊形​​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75" name="手繪多邊形​​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76" name="手繪多邊形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77" name="手繪多邊形​​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78" name="手繪多邊形​​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79" name="手繪多邊形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80" name="手繪多邊形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81" name="手繪多邊形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82" name="手繪多邊形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83" name="手繪多邊形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84" name="手繪多邊形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85" name="手繪多邊形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86" name="手繪多邊形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87" name="手繪多邊形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88" name="手繪多邊形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89" name="手繪多邊形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90" name="手繪多邊形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91" name="手繪多邊形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92" name="手繪多邊形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93" name="群組 69"/>
          <p:cNvGrpSpPr>
            <a:grpSpLocks noChangeAspect="1"/>
          </p:cNvGrpSpPr>
          <p:nvPr/>
        </p:nvGrpSpPr>
        <p:grpSpPr bwMode="auto">
          <a:xfrm>
            <a:off x="10895012" y="1248597"/>
            <a:ext cx="1254796" cy="3346122"/>
            <a:chOff x="3124" y="236"/>
            <a:chExt cx="1443" cy="3848"/>
          </a:xfrm>
        </p:grpSpPr>
        <p:sp>
          <p:nvSpPr>
            <p:cNvPr id="94" name="手繪多邊形​​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95" name="手繪多邊形​​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96" name="手繪多邊形​​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97" name="手繪多邊形​​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98" name="手繪多邊形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99" name="手繪多邊形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00" name="手繪多邊形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01" name="手繪多邊形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02" name="手繪多邊形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03" name="手繪多邊形​​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04" name="手繪多邊形​​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05" name="手繪多邊形​​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06" name="手繪多邊形​​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07" name="手繪多邊形​​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08" name="手繪多邊形​​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09" name="手繪多邊形​​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10" name="手繪多邊形​​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11" name="手繪多邊形​​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12" name="手繪多邊形​​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13" name="手繪多邊形​​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14" name="手繪多邊形​​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15" name="手繪多邊形​​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16" name="手繪多邊形​​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17" name="手繪多邊形​​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18" name="手繪多邊形​​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19" name="手繪多邊形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20" name="手繪多邊形​​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21" name="手繪多邊形​​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22" name="手繪多邊形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23" name="手繪多邊形​​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24" name="手繪多邊形​​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25" name="手繪多邊形​​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26" name="手繪多邊形​​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27" name="手繪多邊形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28" name="手繪多邊形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29" name="手繪多邊形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30" name="手繪多邊形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31" name="手繪多邊形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32" name="手繪多邊形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33" name="手繪多邊形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34" name="手繪多邊形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35" name="手繪多邊形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36" name="手繪多邊形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37" name="手繪多邊形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38" name="手繪多邊形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39" name="手繪多邊形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40" name="手繪多邊形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41" name="手繪多邊形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42" name="手繪多邊形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43" name="手繪多邊形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44" name="手繪多邊形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45" name="手繪多邊形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46" name="手繪多邊形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47" name="手繪多邊形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48" name="手繪多邊形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49" name="手繪多邊形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50" name="手繪多邊形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51" name="手繪多邊形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52" name="手繪多邊形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53" name="手繪多邊形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54" name="手繪多邊形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55" name="手繪多邊形​​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56" name="手繪多邊形​​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57" name="手繪多邊形​​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58" name="手繪多邊形​​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59" name="手繪多邊形​​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60" name="手繪多邊形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61" name="手繪多邊形​​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62" name="手繪多邊形​​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63" name="手繪多邊形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64" name="手繪多邊形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65" name="手繪多邊形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66" name="手繪多邊形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67" name="手繪多邊形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68" name="手繪多邊形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69" name="手繪多邊形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70" name="手繪多邊形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71" name="手繪多邊形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72" name="手繪多邊形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73" name="手繪多邊形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74" name="手繪多邊形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75" name="手繪多邊形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76" name="手繪多邊形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177" name="群組 69"/>
          <p:cNvGrpSpPr>
            <a:grpSpLocks noChangeAspect="1"/>
          </p:cNvGrpSpPr>
          <p:nvPr/>
        </p:nvGrpSpPr>
        <p:grpSpPr bwMode="auto">
          <a:xfrm>
            <a:off x="9087454" y="2736976"/>
            <a:ext cx="906206" cy="2416549"/>
            <a:chOff x="3124" y="236"/>
            <a:chExt cx="1443" cy="3848"/>
          </a:xfrm>
        </p:grpSpPr>
        <p:sp>
          <p:nvSpPr>
            <p:cNvPr id="178" name="手繪多邊形​​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79" name="手繪多邊形​​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80" name="手繪多邊形​​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81" name="手繪多邊形​​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82" name="手繪多邊形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83" name="手繪多邊形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84" name="手繪多邊形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85" name="手繪多邊形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86" name="手繪多邊形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87" name="手繪多邊形​​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88" name="手繪多邊形​​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89" name="手繪多邊形​​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90" name="手繪多邊形​​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91" name="手繪多邊形​​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92" name="手繪多邊形​​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93" name="手繪多邊形​​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94" name="手繪多邊形​​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95" name="手繪多邊形​​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96" name="手繪多邊形​​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97" name="手繪多邊形​​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98" name="手繪多邊形​​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99" name="手繪多邊形​​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00" name="手繪多邊形​​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01" name="手繪多邊形​​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02" name="手繪多邊形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03" name="手繪多邊形​​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04" name="手繪多邊形​​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05" name="手繪多邊形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06" name="手繪多邊形​​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07" name="手繪多邊形​​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08" name="手繪多邊形​​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09" name="手繪多邊形​​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10" name="手繪多邊形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11" name="手繪多邊形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12" name="手繪多邊形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13" name="手繪多邊形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14" name="手繪多邊形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15" name="手繪多邊形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16" name="手繪多邊形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17" name="手繪多邊形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18" name="手繪多邊形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19" name="手繪多邊形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20" name="手繪多邊形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21" name="手繪多邊形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22" name="手繪多邊形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23" name="手繪多邊形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24" name="手繪多邊形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25" name="手繪多邊形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26" name="手繪多邊形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27" name="手繪多邊形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28" name="手繪多邊形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29" name="手繪多邊形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30" name="手繪多邊形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31" name="手繪多邊形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32" name="手繪多邊形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33" name="手繪多邊形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34" name="手繪多邊形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35" name="手繪多邊形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36" name="手繪多邊形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37" name="手繪多邊形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38" name="手繪多邊形​​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39" name="手繪多邊形​​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40" name="手繪多邊形​​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41" name="手繪多邊形​​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42" name="手繪多邊形​​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43" name="手繪多邊形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44" name="手繪多邊形​​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45" name="手繪多邊形​​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46" name="手繪多邊形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47" name="手繪多邊形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48" name="手繪多邊形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49" name="手繪多邊形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50" name="手繪多邊形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51" name="手繪多邊形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52" name="手繪多邊形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53" name="手繪多邊形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54" name="手繪多邊形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55" name="手繪多邊形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56" name="手繪多邊形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57" name="手繪多邊形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58" name="手繪多邊形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59" name="手繪多邊形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260" name="群組 50"/>
          <p:cNvGrpSpPr>
            <a:grpSpLocks noChangeAspect="1"/>
          </p:cNvGrpSpPr>
          <p:nvPr/>
        </p:nvGrpSpPr>
        <p:grpSpPr bwMode="auto">
          <a:xfrm>
            <a:off x="10514012" y="2438400"/>
            <a:ext cx="1485016" cy="2195929"/>
            <a:chOff x="3369" y="1563"/>
            <a:chExt cx="940" cy="1390"/>
          </a:xfrm>
        </p:grpSpPr>
        <p:sp>
          <p:nvSpPr>
            <p:cNvPr id="261" name="手繪多邊形​​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62" name="手繪多邊形​​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63" name="手繪多邊形​​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64" name="手繪多邊形​​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65" name="手繪多邊形​​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66" name="手繪多邊形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67" name="手繪多邊形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68" name="手繪多邊形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69" name="手繪多邊形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70" name="手繪多邊形​​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71" name="手繪多邊形​​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72" name="手繪多邊形​​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73" name="手繪多邊形​​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solidFill>
                  <a:schemeClr val="accent6"/>
                </a:solidFill>
                <a:latin typeface="Mingliu" panose="02020509000000000000" pitchFamily="49" charset="-120"/>
                <a:ea typeface="Mingliu" panose="02020509000000000000" pitchFamily="49" charset="-120"/>
              </a:endParaRPr>
            </a:p>
          </p:txBody>
        </p:sp>
        <p:sp>
          <p:nvSpPr>
            <p:cNvPr id="274" name="手繪多邊形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75" name="手繪多邊形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76" name="手繪多邊形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77" name="手繪多邊形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solidFill>
                  <a:schemeClr val="accent6"/>
                </a:solidFill>
                <a:latin typeface="Mingliu" panose="02020509000000000000" pitchFamily="49" charset="-120"/>
                <a:ea typeface="Mingliu" panose="02020509000000000000" pitchFamily="49" charset="-120"/>
              </a:endParaRPr>
            </a:p>
          </p:txBody>
        </p:sp>
        <p:sp>
          <p:nvSpPr>
            <p:cNvPr id="278" name="手繪多邊形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79" name="手繪多邊形​​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80" name="手繪多邊形​​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81" name="手繪多邊形​​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82" name="手繪多邊形​​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83" name="手繪多邊形​​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84" name="手繪多邊形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solidFill>
                  <a:schemeClr val="accent6">
                    <a:lumMod val="75000"/>
                  </a:schemeClr>
                </a:solidFill>
                <a:latin typeface="Mingliu" panose="02020509000000000000" pitchFamily="49" charset="-120"/>
                <a:ea typeface="Mingliu" panose="02020509000000000000" pitchFamily="49" charset="-120"/>
              </a:endParaRPr>
            </a:p>
          </p:txBody>
        </p:sp>
        <p:sp>
          <p:nvSpPr>
            <p:cNvPr id="285" name="手繪多邊形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solidFill>
                  <a:schemeClr val="accent6">
                    <a:lumMod val="75000"/>
                  </a:schemeClr>
                </a:solidFill>
                <a:latin typeface="Mingliu" panose="02020509000000000000" pitchFamily="49" charset="-120"/>
                <a:ea typeface="Mingliu" panose="02020509000000000000" pitchFamily="49" charset="-120"/>
              </a:endParaRPr>
            </a:p>
          </p:txBody>
        </p:sp>
        <p:sp>
          <p:nvSpPr>
            <p:cNvPr id="286" name="手繪多邊形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87" name="手繪多邊形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88" name="手繪多邊形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289" name="群組 5"/>
          <p:cNvGrpSpPr>
            <a:grpSpLocks noChangeAspect="1"/>
          </p:cNvGrpSpPr>
          <p:nvPr/>
        </p:nvGrpSpPr>
        <p:grpSpPr bwMode="auto">
          <a:xfrm>
            <a:off x="7988059" y="2988645"/>
            <a:ext cx="2439575" cy="3074765"/>
            <a:chOff x="2968" y="1107"/>
            <a:chExt cx="1736" cy="2188"/>
          </a:xfrm>
        </p:grpSpPr>
        <p:sp>
          <p:nvSpPr>
            <p:cNvPr id="290" name="手繪多邊形​​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91" name="橢圓​​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92" name="手繪多邊形​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93" name="手繪多邊形​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94" name="手繪多邊形​​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95" name="手繪多邊形​​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96" name="手繪多邊形​​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97" name="手繪多邊形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98" name="手繪多邊形​​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99" name="手繪多邊形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00" name="手繪多邊形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01" name="手繪多邊形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02" name="手繪多邊形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03" name="手繪多邊形​​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04" name="手繪多邊形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05" name="手繪多邊形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06" name="手繪多邊形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07" name="手繪多邊形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08" name="手繪多邊形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09" name="手繪多邊形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sp>
        <p:nvSpPr>
          <p:cNvPr id="310" name="手繪多邊形​​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nvGrpSpPr>
          <p:cNvPr id="311" name="群組 29"/>
          <p:cNvGrpSpPr>
            <a:grpSpLocks noChangeAspect="1"/>
          </p:cNvGrpSpPr>
          <p:nvPr/>
        </p:nvGrpSpPr>
        <p:grpSpPr bwMode="auto">
          <a:xfrm flipH="1">
            <a:off x="9191537" y="4800600"/>
            <a:ext cx="2998875" cy="2083312"/>
            <a:chOff x="2481" y="1188"/>
            <a:chExt cx="2735" cy="1900"/>
          </a:xfrm>
        </p:grpSpPr>
        <p:sp>
          <p:nvSpPr>
            <p:cNvPr id="312" name="手繪多邊形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13" name="手繪多邊形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14" name="手繪多邊形​​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15" name="手繪多邊形​​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16" name="手繪多邊形​​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17" name="手繪多邊形​​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18" name="手繪多邊形​​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19" name="手繪多邊形​​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20" name="手繪多邊形​​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21" name="手繪多邊形​​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22" name="手繪多邊形​​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23" name="手繪多邊形​​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24" name="手繪多邊形​​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25" name="手繪多邊形​​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26" name="手繪多邊形​​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27" name="手繪多邊形​​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28" name="手繪多邊形​​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29" name="手繪多邊形​​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30" name="手繪多邊形​​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31" name="手繪多邊形​​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32" name="手繪多邊形​​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33" name="手繪多邊形​​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34" name="手繪多邊形​​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35" name="手繪多邊形​​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36" name="手繪多邊形​​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37" name="手繪多邊形​​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38" name="手繪多邊形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39" name="手繪多邊形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40" name="手繪多邊形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41" name="手繪多邊形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42" name="手繪多邊形​​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43" name="手繪多邊形​​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44" name="手繪多邊形​​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45" name="手繪多邊形​​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46" name="手繪多邊形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47" name="手繪多邊形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348" name="群組 347"/>
          <p:cNvGrpSpPr/>
          <p:nvPr/>
        </p:nvGrpSpPr>
        <p:grpSpPr>
          <a:xfrm>
            <a:off x="-1588" y="3799401"/>
            <a:ext cx="4386410" cy="3084511"/>
            <a:chOff x="-1588" y="4419600"/>
            <a:chExt cx="3504440" cy="2464312"/>
          </a:xfrm>
        </p:grpSpPr>
        <p:grpSp>
          <p:nvGrpSpPr>
            <p:cNvPr id="349" name="群組 156"/>
            <p:cNvGrpSpPr>
              <a:grpSpLocks noChangeAspect="1"/>
            </p:cNvGrpSpPr>
            <p:nvPr/>
          </p:nvGrpSpPr>
          <p:grpSpPr bwMode="auto">
            <a:xfrm>
              <a:off x="-321" y="4419600"/>
              <a:ext cx="2827754" cy="2458133"/>
              <a:chOff x="437" y="-367"/>
              <a:chExt cx="5799" cy="5041"/>
            </a:xfrm>
          </p:grpSpPr>
          <p:sp>
            <p:nvSpPr>
              <p:cNvPr id="375" name="手繪多邊形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76" name="手繪多邊形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77" name="手繪多邊形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78" name="手繪多邊形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79" name="手繪多邊形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80" name="手繪多邊形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81" name="手繪多邊形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82" name="手繪多邊形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83" name="手繪多邊形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84" name="手繪多邊形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85" name="手繪多邊形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86" name="手繪多邊形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87" name="手繪多邊形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88" name="手繪多邊形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89" name="手繪多邊形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90" name="手繪多邊形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91" name="手繪多邊形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92" name="手繪多邊形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93" name="手繪多邊形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94" name="手繪多邊形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95" name="手繪多邊形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96" name="手繪多邊形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97" name="手繪多邊形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98" name="手繪多邊形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99" name="手繪多邊形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00" name="手繪多邊形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01" name="手繪多邊形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02" name="手繪多邊形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03" name="手繪多邊形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04" name="手繪多邊形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05" name="手繪多邊形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06" name="手繪多邊形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07" name="手繪多邊形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08" name="手繪多邊形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09" name="手繪多邊形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10" name="手繪多邊形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11" name="手繪多邊形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12" name="手繪多邊形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13" name="手繪多邊形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14" name="手繪多邊形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15" name="手繪多邊形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16" name="手繪多邊形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17" name="手繪多邊形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18" name="手繪多邊形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19" name="手繪多邊形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20" name="手繪多邊形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21" name="手繪多邊形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350" name="群組 349"/>
            <p:cNvGrpSpPr/>
            <p:nvPr/>
          </p:nvGrpSpPr>
          <p:grpSpPr>
            <a:xfrm flipH="1">
              <a:off x="2055224" y="5313306"/>
              <a:ext cx="1134584" cy="955223"/>
              <a:chOff x="3900133" y="5425719"/>
              <a:chExt cx="1778554" cy="1449268"/>
            </a:xfrm>
          </p:grpSpPr>
          <p:sp>
            <p:nvSpPr>
              <p:cNvPr id="366" name="手繪多邊形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67" name="手繪多邊形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68" name="手繪多邊形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69" name="手繪多邊形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70" name="手繪多邊形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71" name="手繪多邊形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72" name="手繪多邊形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73" name="手繪多邊形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74" name="手繪多邊形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351" name="群組 350"/>
            <p:cNvGrpSpPr/>
            <p:nvPr/>
          </p:nvGrpSpPr>
          <p:grpSpPr>
            <a:xfrm>
              <a:off x="-1588" y="5362669"/>
              <a:ext cx="1522208" cy="1521243"/>
              <a:chOff x="-1588" y="5362669"/>
              <a:chExt cx="1522208" cy="1521243"/>
            </a:xfrm>
          </p:grpSpPr>
          <p:sp>
            <p:nvSpPr>
              <p:cNvPr id="359" name="手繪多邊形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60" name="手繪多邊形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61" name="手繪多邊形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62" name="手繪多邊形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63" name="手繪多邊形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64" name="手繪多邊形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65" name="手繪多邊形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352" name="群組 351"/>
            <p:cNvGrpSpPr/>
            <p:nvPr/>
          </p:nvGrpSpPr>
          <p:grpSpPr>
            <a:xfrm>
              <a:off x="1808901" y="5856153"/>
              <a:ext cx="1693951" cy="1019100"/>
              <a:chOff x="1623186" y="-214403"/>
              <a:chExt cx="1171187" cy="716005"/>
            </a:xfrm>
          </p:grpSpPr>
          <p:sp>
            <p:nvSpPr>
              <p:cNvPr id="353" name="手繪多邊形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54" name="手繪多邊形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55" name="手繪多邊形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56" name="手繪多邊形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57" name="手繪多邊形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58" name="手繪多邊形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grpSp>
        <p:nvGrpSpPr>
          <p:cNvPr id="422" name="群組 52"/>
          <p:cNvGrpSpPr>
            <a:grpSpLocks noChangeAspect="1"/>
          </p:cNvGrpSpPr>
          <p:nvPr/>
        </p:nvGrpSpPr>
        <p:grpSpPr bwMode="auto">
          <a:xfrm rot="19948164">
            <a:off x="369246" y="506291"/>
            <a:ext cx="892898" cy="1021771"/>
            <a:chOff x="4634" y="754"/>
            <a:chExt cx="1164" cy="1332"/>
          </a:xfrm>
        </p:grpSpPr>
        <p:sp>
          <p:nvSpPr>
            <p:cNvPr id="423" name="手繪多邊形​​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24" name="手繪多邊形​​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25" name="手繪多邊形​​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26" name="手繪多邊形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27" name="手繪多邊形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28" name="手繪多邊形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29" name="手繪多邊形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30" name="手繪多邊形​​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431" name="群組 52"/>
          <p:cNvGrpSpPr>
            <a:grpSpLocks noChangeAspect="1"/>
          </p:cNvGrpSpPr>
          <p:nvPr/>
        </p:nvGrpSpPr>
        <p:grpSpPr bwMode="auto">
          <a:xfrm rot="5825446">
            <a:off x="11635759" y="394369"/>
            <a:ext cx="408172" cy="467084"/>
            <a:chOff x="4634" y="754"/>
            <a:chExt cx="1164" cy="1332"/>
          </a:xfrm>
        </p:grpSpPr>
        <p:sp>
          <p:nvSpPr>
            <p:cNvPr id="432" name="手繪多邊形​​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33" name="手繪多邊形​​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34" name="手繪多邊形​​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35" name="手繪多邊形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36" name="手繪多邊形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37" name="手繪多邊形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38" name="手繪多邊形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39" name="手繪多邊形​​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440" name="群組 66"/>
          <p:cNvGrpSpPr>
            <a:grpSpLocks noChangeAspect="1"/>
          </p:cNvGrpSpPr>
          <p:nvPr/>
        </p:nvGrpSpPr>
        <p:grpSpPr bwMode="auto">
          <a:xfrm>
            <a:off x="23436" y="3048994"/>
            <a:ext cx="388175" cy="364678"/>
            <a:chOff x="3636" y="1964"/>
            <a:chExt cx="413" cy="388"/>
          </a:xfrm>
        </p:grpSpPr>
        <p:sp>
          <p:nvSpPr>
            <p:cNvPr id="441" name="手繪多邊形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42" name="手繪多邊形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43" name="手繪多邊形​​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44" name="手繪多邊形​​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45" name="手繪多邊形​​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46" name="手繪多邊形​​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47" name="手繪多邊形​​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48" name="手繪多邊形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sp>
        <p:nvSpPr>
          <p:cNvPr id="2" name="標題 1"/>
          <p:cNvSpPr>
            <a:spLocks noGrp="1"/>
          </p:cNvSpPr>
          <p:nvPr>
            <p:ph type="title"/>
          </p:nvPr>
        </p:nvSpPr>
        <p:spPr>
          <a:xfrm>
            <a:off x="2034904" y="828876"/>
            <a:ext cx="6058552" cy="3507549"/>
          </a:xfrm>
        </p:spPr>
        <p:txBody>
          <a:bodyPr rtlCol="0" anchor="ctr">
            <a:normAutofit/>
          </a:bodyPr>
          <a:lstStyle>
            <a:lvl1pPr algn="ctr">
              <a:defRPr sz="6000"/>
            </a:lvl1pPr>
          </a:lstStyle>
          <a:p>
            <a:pPr rtl="0"/>
            <a:r>
              <a:rPr lang="zh-TW" altLang="en-US" smtClean="0"/>
              <a:t>按一下以編輯母片標題樣式</a:t>
            </a:r>
            <a:endParaRPr lang="zh-TW" altLang="en-US" dirty="0"/>
          </a:p>
        </p:txBody>
      </p:sp>
      <p:sp>
        <p:nvSpPr>
          <p:cNvPr id="4" name="頁尾預留位置 3"/>
          <p:cNvSpPr>
            <a:spLocks noGrp="1"/>
          </p:cNvSpPr>
          <p:nvPr>
            <p:ph type="ftr" sz="quarter" idx="11"/>
          </p:nvPr>
        </p:nvSpPr>
        <p:spPr/>
        <p:txBody>
          <a:bodyPr rtlCol="0"/>
          <a:lstStyle/>
          <a:p>
            <a:pPr rtl="0"/>
            <a:endParaRPr lang="zh-TW" altLang="en-US" dirty="0"/>
          </a:p>
        </p:txBody>
      </p:sp>
      <p:sp>
        <p:nvSpPr>
          <p:cNvPr id="3" name="日期預留位置 2"/>
          <p:cNvSpPr>
            <a:spLocks noGrp="1"/>
          </p:cNvSpPr>
          <p:nvPr>
            <p:ph type="dt" sz="half" idx="10"/>
          </p:nvPr>
        </p:nvSpPr>
        <p:spPr/>
        <p:txBody>
          <a:bodyPr rtlCol="0"/>
          <a:lstStyle>
            <a:lvl1pPr>
              <a:defRPr/>
            </a:lvl1pPr>
          </a:lstStyle>
          <a:p>
            <a:fld id="{9D318697-5C67-403F-9723-385C8FC8E0C0}" type="datetime1">
              <a:rPr lang="zh-TW" altLang="en-US" smtClean="0"/>
              <a:pPr/>
              <a:t>2022/5/31</a:t>
            </a:fld>
            <a:endParaRPr lang="zh-TW" altLang="en-US" dirty="0"/>
          </a:p>
        </p:txBody>
      </p:sp>
      <p:sp>
        <p:nvSpPr>
          <p:cNvPr id="5" name="投影片編號預留位置 4"/>
          <p:cNvSpPr>
            <a:spLocks noGrp="1"/>
          </p:cNvSpPr>
          <p:nvPr>
            <p:ph type="sldNum" sz="quarter" idx="12"/>
          </p:nvPr>
        </p:nvSpPr>
        <p:spPr/>
        <p:txBody>
          <a:bodyPr rtlCol="0"/>
          <a:lstStyle/>
          <a:p>
            <a:pPr rtl="0"/>
            <a:fld id="{CA8D9AD5-F248-4919-864A-CFD76CC027D6}" type="slidenum">
              <a:rPr lang="en-US" altLang="zh-TW" smtClean="0"/>
              <a:pPr rtl="0"/>
              <a:t>‹#›</a:t>
            </a:fld>
            <a:endParaRPr lang="zh-TW" altLang="en-US" dirty="0"/>
          </a:p>
        </p:txBody>
      </p:sp>
    </p:spTree>
    <p:extLst>
      <p:ext uri="{BB962C8B-B14F-4D97-AF65-F5344CB8AC3E}">
        <p14:creationId xmlns:p14="http://schemas.microsoft.com/office/powerpoint/2010/main" xmlns="" val="842011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097280" y="1188720"/>
            <a:ext cx="3108960" cy="2286000"/>
          </a:xfrm>
        </p:spPr>
        <p:txBody>
          <a:bodyPr rtlCol="0" anchor="b">
            <a:normAutofit/>
          </a:bodyPr>
          <a:lstStyle>
            <a:lvl1pPr>
              <a:defRPr sz="3400" b="0"/>
            </a:lvl1pPr>
          </a:lstStyle>
          <a:p>
            <a:pPr rtl="0"/>
            <a:r>
              <a:rPr lang="zh-TW" altLang="en-US" smtClean="0"/>
              <a:t>按一下以編輯母片標題樣式</a:t>
            </a:r>
            <a:endParaRPr lang="zh-TW" altLang="en-US" dirty="0"/>
          </a:p>
        </p:txBody>
      </p:sp>
      <p:sp>
        <p:nvSpPr>
          <p:cNvPr id="4" name="文字預留位置 3"/>
          <p:cNvSpPr>
            <a:spLocks noGrp="1"/>
          </p:cNvSpPr>
          <p:nvPr>
            <p:ph type="body" sz="half" idx="2"/>
          </p:nvPr>
        </p:nvSpPr>
        <p:spPr>
          <a:xfrm>
            <a:off x="1097280" y="3474720"/>
            <a:ext cx="3108960" cy="1371600"/>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smtClean="0"/>
              <a:t>按一下以編輯母片文字樣式</a:t>
            </a:r>
          </a:p>
        </p:txBody>
      </p:sp>
      <p:sp>
        <p:nvSpPr>
          <p:cNvPr id="3" name="內容預留位置 2"/>
          <p:cNvSpPr>
            <a:spLocks noGrp="1"/>
          </p:cNvSpPr>
          <p:nvPr>
            <p:ph idx="1"/>
          </p:nvPr>
        </p:nvSpPr>
        <p:spPr>
          <a:xfrm>
            <a:off x="4480560" y="457200"/>
            <a:ext cx="6675120" cy="5943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5" name="日期預留位置 4"/>
          <p:cNvSpPr>
            <a:spLocks noGrp="1"/>
          </p:cNvSpPr>
          <p:nvPr>
            <p:ph type="dt" sz="half" idx="10"/>
          </p:nvPr>
        </p:nvSpPr>
        <p:spPr/>
        <p:txBody>
          <a:bodyPr rtlCol="0"/>
          <a:lstStyle>
            <a:lvl1pPr>
              <a:defRPr/>
            </a:lvl1pPr>
          </a:lstStyle>
          <a:p>
            <a:fld id="{DE64077B-98F0-4516-89BC-14A201E4175E}" type="datetime1">
              <a:rPr lang="zh-TW" altLang="en-US" smtClean="0"/>
              <a:pPr/>
              <a:t>2022/5/31</a:t>
            </a:fld>
            <a:endParaRPr lang="zh-TW" altLang="en-US" dirty="0"/>
          </a:p>
        </p:txBody>
      </p:sp>
      <p:sp>
        <p:nvSpPr>
          <p:cNvPr id="7" name="投影片編號預留位置 6"/>
          <p:cNvSpPr>
            <a:spLocks noGrp="1"/>
          </p:cNvSpPr>
          <p:nvPr>
            <p:ph type="sldNum" sz="quarter" idx="12"/>
          </p:nvPr>
        </p:nvSpPr>
        <p:spPr/>
        <p:txBody>
          <a:bodyPr rtlCol="0"/>
          <a:lstStyle/>
          <a:p>
            <a:pPr rtl="0"/>
            <a:fld id="{CA8D9AD5-F248-4919-864A-CFD76CC027D6}" type="slidenum">
              <a:rPr lang="en-US" altLang="zh-TW" smtClean="0"/>
              <a:pPr rtl="0"/>
              <a:t>‹#›</a:t>
            </a:fld>
            <a:endParaRPr lang="zh-TW" altLang="en-US" dirty="0"/>
          </a:p>
        </p:txBody>
      </p:sp>
    </p:spTree>
    <p:extLst>
      <p:ext uri="{BB962C8B-B14F-4D97-AF65-F5344CB8AC3E}">
        <p14:creationId xmlns:p14="http://schemas.microsoft.com/office/powerpoint/2010/main" xmlns="" val="14359466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手繪多邊形​​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8" name="手繪多邊形​​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9" name="手繪多邊形​​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nvGrpSpPr>
          <p:cNvPr id="10" name="群組 66"/>
          <p:cNvGrpSpPr>
            <a:grpSpLocks noChangeAspect="1"/>
          </p:cNvGrpSpPr>
          <p:nvPr/>
        </p:nvGrpSpPr>
        <p:grpSpPr bwMode="auto">
          <a:xfrm>
            <a:off x="11647687" y="947576"/>
            <a:ext cx="426645" cy="400819"/>
            <a:chOff x="3636" y="1964"/>
            <a:chExt cx="413" cy="388"/>
          </a:xfrm>
        </p:grpSpPr>
        <p:sp>
          <p:nvSpPr>
            <p:cNvPr id="11" name="手繪多邊形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2" name="手繪多邊形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3" name="手繪多邊形​​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4" name="手繪多邊形​​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5" name="手繪多邊形​​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6" name="手繪多邊形​​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7" name="手繪多邊形​​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18" name="手繪多邊形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19" name="群組 18"/>
          <p:cNvGrpSpPr/>
          <p:nvPr/>
        </p:nvGrpSpPr>
        <p:grpSpPr>
          <a:xfrm>
            <a:off x="11308927" y="6212029"/>
            <a:ext cx="875471" cy="645972"/>
            <a:chOff x="7344986" y="5566058"/>
            <a:chExt cx="1750940" cy="1291943"/>
          </a:xfrm>
        </p:grpSpPr>
        <p:sp>
          <p:nvSpPr>
            <p:cNvPr id="20" name="手繪多邊形​​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1" name="手繪多邊形​​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2" name="手繪多邊形​​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3" name="手繪多邊形​​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4" name="手繪多邊形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5" name="手繪多邊形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26" name="群組 5"/>
          <p:cNvGrpSpPr>
            <a:grpSpLocks noChangeAspect="1"/>
          </p:cNvGrpSpPr>
          <p:nvPr/>
        </p:nvGrpSpPr>
        <p:grpSpPr bwMode="auto">
          <a:xfrm>
            <a:off x="2441" y="2873890"/>
            <a:ext cx="597228" cy="789302"/>
            <a:chOff x="2121" y="1060"/>
            <a:chExt cx="597" cy="789"/>
          </a:xfrm>
        </p:grpSpPr>
        <p:sp>
          <p:nvSpPr>
            <p:cNvPr id="27" name="手繪多邊形​​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8" name="手繪多邊形​​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29" name="手繪多邊形​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0" name="手繪多邊形​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1" name="手繪多邊形​​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2" name="手繪多邊形​​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3" name="手繪多邊形​​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34" name="群組 16"/>
          <p:cNvGrpSpPr>
            <a:grpSpLocks noChangeAspect="1"/>
          </p:cNvGrpSpPr>
          <p:nvPr/>
        </p:nvGrpSpPr>
        <p:grpSpPr bwMode="auto">
          <a:xfrm>
            <a:off x="139505" y="-13010"/>
            <a:ext cx="1382907" cy="804244"/>
            <a:chOff x="1922" y="1129"/>
            <a:chExt cx="987" cy="574"/>
          </a:xfrm>
        </p:grpSpPr>
        <p:sp>
          <p:nvSpPr>
            <p:cNvPr id="35" name="手繪多邊形​​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6" name="手繪多邊形​​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7" name="手繪多邊形​​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8" name="手繪多邊形​​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39" name="手繪多邊形​​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0" name="手繪多邊形​​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1" name="手繪多邊形​​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2" name="手繪多邊形​​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43" name="群組 28"/>
          <p:cNvGrpSpPr>
            <a:grpSpLocks noChangeAspect="1"/>
          </p:cNvGrpSpPr>
          <p:nvPr/>
        </p:nvGrpSpPr>
        <p:grpSpPr bwMode="auto">
          <a:xfrm>
            <a:off x="0" y="5007562"/>
            <a:ext cx="687853" cy="1147722"/>
            <a:chOff x="1901" y="2020"/>
            <a:chExt cx="1059" cy="1767"/>
          </a:xfrm>
        </p:grpSpPr>
        <p:sp>
          <p:nvSpPr>
            <p:cNvPr id="44" name="手繪多邊形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5" name="手繪多邊形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6" name="手繪多邊形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7" name="手繪多邊形​​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8" name="手繪多邊形​​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49" name="手繪多邊形​​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0" name="手繪多邊形​​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1" name="手繪多邊形​​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52" name="群組 52"/>
          <p:cNvGrpSpPr>
            <a:grpSpLocks noChangeAspect="1"/>
          </p:cNvGrpSpPr>
          <p:nvPr/>
        </p:nvGrpSpPr>
        <p:grpSpPr bwMode="auto">
          <a:xfrm rot="19948164">
            <a:off x="11143247" y="105148"/>
            <a:ext cx="675071" cy="772505"/>
            <a:chOff x="4634" y="754"/>
            <a:chExt cx="1164" cy="1332"/>
          </a:xfrm>
        </p:grpSpPr>
        <p:sp>
          <p:nvSpPr>
            <p:cNvPr id="53" name="手繪多邊形​​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4" name="手繪多邊形​​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5" name="手繪多邊形​​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6" name="手繪多邊形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7" name="手繪多邊形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8" name="手繪多邊形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59" name="手繪多邊形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0" name="手繪多邊形​​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grpSp>
        <p:nvGrpSpPr>
          <p:cNvPr id="61" name="群組 64"/>
          <p:cNvGrpSpPr>
            <a:grpSpLocks noChangeAspect="1"/>
          </p:cNvGrpSpPr>
          <p:nvPr/>
        </p:nvGrpSpPr>
        <p:grpSpPr bwMode="auto">
          <a:xfrm flipH="1">
            <a:off x="10782665" y="2958792"/>
            <a:ext cx="1028242" cy="1140705"/>
            <a:chOff x="2052" y="995"/>
            <a:chExt cx="768" cy="852"/>
          </a:xfrm>
        </p:grpSpPr>
        <p:sp>
          <p:nvSpPr>
            <p:cNvPr id="62" name="手繪多邊形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3" name="手繪多邊形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4" name="手繪多邊形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5" name="手繪多邊形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6" name="手繪多邊形​​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7" name="手繪多邊形​​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8" name="手繪多邊形​​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sp>
          <p:nvSpPr>
            <p:cNvPr id="69" name="手繪多邊形​​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Mingliu" panose="02020509000000000000" pitchFamily="49" charset="-120"/>
                <a:ea typeface="Mingliu" panose="02020509000000000000" pitchFamily="49" charset="-120"/>
              </a:endParaRPr>
            </a:p>
          </p:txBody>
        </p:sp>
      </p:grpSp>
      <p:sp>
        <p:nvSpPr>
          <p:cNvPr id="2" name="標題預留位置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pPr rtl="0"/>
            <a:r>
              <a:rPr lang="zh-TW" altLang="en-US" dirty="0"/>
              <a:t>按一下以編輯母片標題樣式</a:t>
            </a:r>
          </a:p>
        </p:txBody>
      </p:sp>
      <p:sp>
        <p:nvSpPr>
          <p:cNvPr id="3" name="文字預留位置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rtl="0"/>
            <a:r>
              <a:rPr lang="zh-TW" altLang="en-US" dirty="0" smtClean="0"/>
              <a:t>編輯</a:t>
            </a:r>
            <a:r>
              <a:rPr lang="zh-TW" altLang="en-US" dirty="0"/>
              <a:t>母片文字樣式</a:t>
            </a:r>
          </a:p>
          <a:p>
            <a:pPr lvl="1" rtl="0"/>
            <a:r>
              <a:rPr lang="zh-TW" altLang="en-US" dirty="0"/>
              <a:t>第二層</a:t>
            </a:r>
          </a:p>
          <a:p>
            <a:pPr lvl="2" rtl="0"/>
            <a:r>
              <a:rPr lang="zh-TW" altLang="en-US" dirty="0"/>
              <a:t>第</a:t>
            </a:r>
            <a:r>
              <a:rPr lang="zh-TW" altLang="en-US" dirty="0" smtClean="0"/>
              <a:t>三層</a:t>
            </a:r>
            <a:endParaRPr lang="zh-TW" altLang="en-US" dirty="0"/>
          </a:p>
        </p:txBody>
      </p:sp>
      <p:sp>
        <p:nvSpPr>
          <p:cNvPr id="5" name="頁尾預留位置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100" cap="none" baseline="0">
                <a:solidFill>
                  <a:schemeClr val="tx1"/>
                </a:solidFill>
                <a:latin typeface="Mingliu" panose="02020509000000000000" pitchFamily="49" charset="-120"/>
                <a:ea typeface="Mingliu" panose="02020509000000000000" pitchFamily="49" charset="-120"/>
              </a:defRPr>
            </a:lvl1pPr>
          </a:lstStyle>
          <a:p>
            <a:endParaRPr lang="zh-TW" altLang="en-US" dirty="0"/>
          </a:p>
        </p:txBody>
      </p:sp>
      <p:sp>
        <p:nvSpPr>
          <p:cNvPr id="4" name="日期預留位置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tx1"/>
                </a:solidFill>
                <a:latin typeface="Mingliu" panose="02020509000000000000" pitchFamily="49" charset="-120"/>
                <a:ea typeface="Mingliu" panose="02020509000000000000" pitchFamily="49" charset="-120"/>
              </a:defRPr>
            </a:lvl1pPr>
          </a:lstStyle>
          <a:p>
            <a:fld id="{916999F3-C4AC-40F7-A9C9-29911130B27F}" type="datetime1">
              <a:rPr lang="zh-TW" altLang="en-US" smtClean="0"/>
              <a:pPr/>
              <a:t>2022/5/31</a:t>
            </a:fld>
            <a:endParaRPr lang="zh-TW" altLang="en-US" dirty="0"/>
          </a:p>
        </p:txBody>
      </p:sp>
      <p:sp>
        <p:nvSpPr>
          <p:cNvPr id="6" name="投影片編號預留位置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100">
                <a:solidFill>
                  <a:schemeClr val="tx1"/>
                </a:solidFill>
                <a:latin typeface="Mingliu" panose="02020509000000000000" pitchFamily="49" charset="-120"/>
                <a:ea typeface="Mingliu" panose="02020509000000000000" pitchFamily="49" charset="-120"/>
              </a:defRPr>
            </a:lvl1pPr>
          </a:lstStyle>
          <a:p>
            <a:fld id="{CA8D9AD5-F248-4919-864A-CFD76CC027D6}" type="slidenum">
              <a:rPr lang="en-US" altLang="zh-TW" smtClean="0"/>
              <a:pPr/>
              <a:t>‹#›</a:t>
            </a:fld>
            <a:endParaRPr lang="zh-TW" altLang="en-US" dirty="0"/>
          </a:p>
        </p:txBody>
      </p:sp>
    </p:spTree>
    <p:extLst>
      <p:ext uri="{BB962C8B-B14F-4D97-AF65-F5344CB8AC3E}">
        <p14:creationId xmlns:p14="http://schemas.microsoft.com/office/powerpoint/2010/main" xmlns=""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rgbClr val="FF0000"/>
          </a:solidFill>
          <a:latin typeface="Mingliu" panose="02020509000000000000" pitchFamily="49" charset="-120"/>
          <a:ea typeface="Mingliu" panose="02020509000000000000" pitchFamily="49" charset="-120"/>
          <a:cs typeface="+mj-cs"/>
        </a:defRPr>
      </a:lvl1pPr>
    </p:titleStyle>
    <p:bodyStyle>
      <a:lvl1pPr marL="274320" indent="-228600" algn="l" defTabSz="914400" rtl="0" eaLnBrk="1" latinLnBrk="0" hangingPunct="1">
        <a:lnSpc>
          <a:spcPct val="120000"/>
        </a:lnSpc>
        <a:spcBef>
          <a:spcPts val="600"/>
        </a:spcBef>
        <a:buClr>
          <a:srgbClr val="00B050"/>
        </a:buClr>
        <a:buSzPct val="100000"/>
        <a:buFont typeface="Wingdings" panose="05000000000000000000" pitchFamily="2" charset="2"/>
        <a:buChar char="Ø"/>
        <a:defRPr sz="2800" kern="1200">
          <a:solidFill>
            <a:schemeClr val="tx1"/>
          </a:solidFill>
          <a:latin typeface="Mingliu" panose="02020509000000000000" pitchFamily="49" charset="-120"/>
          <a:ea typeface="Mingliu" panose="02020509000000000000" pitchFamily="49" charset="-120"/>
          <a:cs typeface="+mn-cs"/>
        </a:defRPr>
      </a:lvl1pPr>
      <a:lvl2pPr marL="594360" indent="-228600" algn="l" defTabSz="914400" rtl="0" eaLnBrk="1" latinLnBrk="0" hangingPunct="1">
        <a:lnSpc>
          <a:spcPct val="120000"/>
        </a:lnSpc>
        <a:spcBef>
          <a:spcPts val="600"/>
        </a:spcBef>
        <a:buClr>
          <a:srgbClr val="00B050"/>
        </a:buClr>
        <a:buSzPct val="100000"/>
        <a:buFont typeface="Wingdings" panose="05000000000000000000" pitchFamily="2" charset="2"/>
        <a:buChar char="Ø"/>
        <a:defRPr sz="2400" kern="1200">
          <a:solidFill>
            <a:schemeClr val="tx1"/>
          </a:solidFill>
          <a:latin typeface="Mingliu" panose="02020509000000000000" pitchFamily="49" charset="-120"/>
          <a:ea typeface="Mingliu" panose="02020509000000000000" pitchFamily="49" charset="-120"/>
          <a:cs typeface="+mn-cs"/>
        </a:defRPr>
      </a:lvl2pPr>
      <a:lvl3pPr marL="914400" indent="-228600" algn="l" defTabSz="914400" rtl="0" eaLnBrk="1" latinLnBrk="0" hangingPunct="1">
        <a:lnSpc>
          <a:spcPct val="120000"/>
        </a:lnSpc>
        <a:spcBef>
          <a:spcPts val="600"/>
        </a:spcBef>
        <a:buClr>
          <a:srgbClr val="00B050"/>
        </a:buClr>
        <a:buSzPct val="100000"/>
        <a:buFont typeface="Wingdings" panose="05000000000000000000" pitchFamily="2" charset="2"/>
        <a:buChar char="Ø"/>
        <a:defRPr sz="2200" kern="1200">
          <a:solidFill>
            <a:schemeClr val="tx1"/>
          </a:solidFill>
          <a:latin typeface="Mingliu" panose="02020509000000000000" pitchFamily="49" charset="-120"/>
          <a:ea typeface="Mingliu" panose="02020509000000000000" pitchFamily="49" charset="-120"/>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ingliu" panose="02020509000000000000" pitchFamily="49" charset="-120"/>
          <a:ea typeface="Mingliu" panose="02020509000000000000" pitchFamily="49" charset="-120"/>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ingliu" panose="02020509000000000000" pitchFamily="49" charset="-120"/>
          <a:ea typeface="Mingliu" panose="02020509000000000000" pitchFamily="49" charset="-120"/>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pos="3840">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810934" y="601133"/>
            <a:ext cx="8246534" cy="2429934"/>
          </a:xfrm>
        </p:spPr>
        <p:txBody>
          <a:bodyPr rtlCol="0"/>
          <a:lstStyle/>
          <a:p>
            <a:pPr>
              <a:lnSpc>
                <a:spcPct val="100000"/>
              </a:lnSpc>
            </a:pPr>
            <a:r>
              <a:rPr lang="en-US" altLang="zh-TW" b="1" dirty="0" smtClean="0">
                <a:effectLst>
                  <a:outerShdw blurRad="38100" dist="38100" dir="2700000" algn="tl">
                    <a:srgbClr val="000000">
                      <a:alpha val="43137"/>
                    </a:srgbClr>
                  </a:outerShdw>
                </a:effectLst>
                <a:sym typeface="Microsoft JhengHei UI" panose="020B0604030504040204" pitchFamily="34" charset="-120"/>
              </a:rPr>
              <a:t/>
            </a:r>
            <a:br>
              <a:rPr lang="en-US" altLang="zh-TW" b="1" dirty="0" smtClean="0">
                <a:effectLst>
                  <a:outerShdw blurRad="38100" dist="38100" dir="2700000" algn="tl">
                    <a:srgbClr val="000000">
                      <a:alpha val="43137"/>
                    </a:srgbClr>
                  </a:outerShdw>
                </a:effectLst>
                <a:sym typeface="Microsoft JhengHei UI" panose="020B0604030504040204" pitchFamily="34" charset="-120"/>
              </a:rPr>
            </a:br>
            <a:r>
              <a:rPr lang="zh-TW" altLang="en-US" b="1" dirty="0" smtClean="0">
                <a:effectLst>
                  <a:outerShdw blurRad="38100" dist="38100" dir="2700000" algn="tl">
                    <a:srgbClr val="000000">
                      <a:alpha val="43137"/>
                    </a:srgbClr>
                  </a:outerShdw>
                </a:effectLst>
                <a:sym typeface="Microsoft JhengHei UI" panose="020B0604030504040204" pitchFamily="34" charset="-120"/>
              </a:rPr>
              <a:t>幼兒</a:t>
            </a:r>
            <a:r>
              <a:rPr lang="zh-TW" altLang="en-US" b="1" dirty="0">
                <a:effectLst>
                  <a:outerShdw blurRad="38100" dist="38100" dir="2700000" algn="tl">
                    <a:srgbClr val="000000">
                      <a:alpha val="43137"/>
                    </a:srgbClr>
                  </a:outerShdw>
                </a:effectLst>
                <a:sym typeface="Microsoft JhengHei UI" panose="020B0604030504040204" pitchFamily="34" charset="-120"/>
              </a:rPr>
              <a:t>學習評量</a:t>
            </a:r>
          </a:p>
        </p:txBody>
      </p:sp>
      <p:sp>
        <p:nvSpPr>
          <p:cNvPr id="6" name="文字方塊 5"/>
          <p:cNvSpPr txBox="1"/>
          <p:nvPr/>
        </p:nvSpPr>
        <p:spPr>
          <a:xfrm>
            <a:off x="4233334" y="3488267"/>
            <a:ext cx="6647974" cy="369332"/>
          </a:xfrm>
          <a:prstGeom prst="rect">
            <a:avLst/>
          </a:prstGeom>
          <a:noFill/>
        </p:spPr>
        <p:txBody>
          <a:bodyPr wrap="none" rtlCol="0">
            <a:spAutoFit/>
          </a:bodyPr>
          <a:lstStyle/>
          <a:p>
            <a:r>
              <a:rPr lang="zh-TW" altLang="en-US" dirty="0" smtClean="0"/>
              <a:t>幼兒園</a:t>
            </a:r>
            <a:r>
              <a:rPr lang="zh-TW" altLang="en-US" dirty="0"/>
              <a:t>的評量分為教學評量與學習評量</a:t>
            </a:r>
            <a:r>
              <a:rPr lang="zh-TW" altLang="en-US" dirty="0" smtClean="0"/>
              <a:t>，本次研習僅</a:t>
            </a:r>
            <a:r>
              <a:rPr lang="zh-TW" altLang="en-US" dirty="0"/>
              <a:t>談學習評量</a:t>
            </a:r>
          </a:p>
        </p:txBody>
      </p:sp>
      <p:sp>
        <p:nvSpPr>
          <p:cNvPr id="4" name="文字方塊 3"/>
          <p:cNvSpPr txBox="1"/>
          <p:nvPr/>
        </p:nvSpPr>
        <p:spPr>
          <a:xfrm>
            <a:off x="5447492" y="4046704"/>
            <a:ext cx="3832698" cy="800219"/>
          </a:xfrm>
          <a:prstGeom prst="rect">
            <a:avLst/>
          </a:prstGeom>
          <a:noFill/>
        </p:spPr>
        <p:txBody>
          <a:bodyPr wrap="square" rtlCol="0">
            <a:spAutoFit/>
          </a:bodyPr>
          <a:lstStyle/>
          <a:p>
            <a:r>
              <a:rPr lang="zh-TW" altLang="en-US" sz="2800" b="1" dirty="0" smtClean="0"/>
              <a:t>主講者： 蔡春美教授</a:t>
            </a:r>
            <a:endParaRPr lang="en-US" altLang="zh-TW" sz="2800" b="1" dirty="0" smtClean="0"/>
          </a:p>
          <a:p>
            <a:r>
              <a:rPr lang="zh-TW" altLang="en-US" b="1" dirty="0" smtClean="0"/>
              <a:t>國立台北教育大學幼家系退休教授</a:t>
            </a:r>
            <a:endParaRPr lang="zh-TW" altLang="en-US" b="1" dirty="0"/>
          </a:p>
        </p:txBody>
      </p:sp>
    </p:spTree>
    <p:extLst>
      <p:ext uri="{BB962C8B-B14F-4D97-AF65-F5344CB8AC3E}">
        <p14:creationId xmlns:p14="http://schemas.microsoft.com/office/powerpoint/2010/main" xmlns="" val="32506700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lum bright="-20000" contrast="40000"/>
          </a:blip>
          <a:srcRect l="1143" r="1729"/>
          <a:stretch/>
        </p:blipFill>
        <p:spPr>
          <a:xfrm>
            <a:off x="3390758" y="203200"/>
            <a:ext cx="5198533" cy="6570133"/>
          </a:xfrm>
          <a:prstGeom prst="rect">
            <a:avLst/>
          </a:prstGeom>
          <a:ln>
            <a:noFill/>
          </a:ln>
          <a:effectLst>
            <a:outerShdw blurRad="292100" dist="139700" dir="2700000" algn="tl" rotWithShape="0">
              <a:srgbClr val="333333">
                <a:alpha val="65000"/>
              </a:srgbClr>
            </a:outerShdw>
          </a:effectLst>
        </p:spPr>
      </p:pic>
      <p:sp>
        <p:nvSpPr>
          <p:cNvPr id="5" name="文字方塊 4"/>
          <p:cNvSpPr txBox="1"/>
          <p:nvPr/>
        </p:nvSpPr>
        <p:spPr>
          <a:xfrm>
            <a:off x="2872667" y="457200"/>
            <a:ext cx="461665" cy="3503523"/>
          </a:xfrm>
          <a:prstGeom prst="rect">
            <a:avLst/>
          </a:prstGeom>
          <a:noFill/>
        </p:spPr>
        <p:txBody>
          <a:bodyPr vert="eaVert" wrap="none" rtlCol="0">
            <a:spAutoFit/>
          </a:bodyPr>
          <a:lstStyle/>
          <a:p>
            <a:r>
              <a:rPr lang="zh-TW" altLang="en-US" dirty="0" smtClean="0"/>
              <a:t>表        新北市學前兒童發展檢核表</a:t>
            </a:r>
            <a:endParaRPr lang="zh-TW" altLang="en-US" dirty="0"/>
          </a:p>
        </p:txBody>
      </p:sp>
      <p:sp>
        <p:nvSpPr>
          <p:cNvPr id="6" name="文字方塊 5"/>
          <p:cNvSpPr txBox="1"/>
          <p:nvPr/>
        </p:nvSpPr>
        <p:spPr>
          <a:xfrm>
            <a:off x="2844453" y="660399"/>
            <a:ext cx="518091" cy="369332"/>
          </a:xfrm>
          <a:prstGeom prst="rect">
            <a:avLst/>
          </a:prstGeom>
          <a:noFill/>
        </p:spPr>
        <p:txBody>
          <a:bodyPr wrap="none" rtlCol="0">
            <a:spAutoFit/>
          </a:bodyPr>
          <a:lstStyle/>
          <a:p>
            <a:r>
              <a:rPr lang="en-US" altLang="zh-TW" dirty="0" smtClean="0"/>
              <a:t>7-1</a:t>
            </a:r>
            <a:endParaRPr lang="zh-TW" altLang="en-US" dirty="0"/>
          </a:p>
        </p:txBody>
      </p:sp>
    </p:spTree>
    <p:extLst>
      <p:ext uri="{BB962C8B-B14F-4D97-AF65-F5344CB8AC3E}">
        <p14:creationId xmlns:p14="http://schemas.microsoft.com/office/powerpoint/2010/main" xmlns="" val="7663116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872667" y="457200"/>
            <a:ext cx="461665" cy="2811026"/>
          </a:xfrm>
          <a:prstGeom prst="rect">
            <a:avLst/>
          </a:prstGeom>
          <a:noFill/>
        </p:spPr>
        <p:txBody>
          <a:bodyPr vert="eaVert" wrap="none" rtlCol="0">
            <a:spAutoFit/>
          </a:bodyPr>
          <a:lstStyle/>
          <a:p>
            <a:r>
              <a:rPr lang="zh-TW" altLang="en-US" dirty="0" smtClean="0"/>
              <a:t>表        大班幼兒發展檢核表</a:t>
            </a:r>
            <a:endParaRPr lang="zh-TW" altLang="en-US" dirty="0"/>
          </a:p>
        </p:txBody>
      </p:sp>
      <p:sp>
        <p:nvSpPr>
          <p:cNvPr id="6" name="文字方塊 5"/>
          <p:cNvSpPr txBox="1"/>
          <p:nvPr/>
        </p:nvSpPr>
        <p:spPr>
          <a:xfrm>
            <a:off x="2844453" y="660399"/>
            <a:ext cx="518091" cy="369332"/>
          </a:xfrm>
          <a:prstGeom prst="rect">
            <a:avLst/>
          </a:prstGeom>
          <a:noFill/>
        </p:spPr>
        <p:txBody>
          <a:bodyPr wrap="none" rtlCol="0">
            <a:spAutoFit/>
          </a:bodyPr>
          <a:lstStyle/>
          <a:p>
            <a:r>
              <a:rPr lang="en-US" altLang="zh-TW" dirty="0" smtClean="0"/>
              <a:t>7-2</a:t>
            </a:r>
            <a:endParaRPr lang="zh-TW" altLang="en-US" dirty="0"/>
          </a:p>
        </p:txBody>
      </p:sp>
      <p:pic>
        <p:nvPicPr>
          <p:cNvPr id="2" name="圖片 1"/>
          <p:cNvPicPr>
            <a:picLocks noChangeAspect="1"/>
          </p:cNvPicPr>
          <p:nvPr/>
        </p:nvPicPr>
        <p:blipFill>
          <a:blip r:embed="rId2">
            <a:lum bright="-20000" contrast="40000"/>
          </a:blip>
          <a:stretch>
            <a:fillRect/>
          </a:stretch>
        </p:blipFill>
        <p:spPr>
          <a:xfrm>
            <a:off x="3390758" y="223615"/>
            <a:ext cx="4926024" cy="6566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2803417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872667" y="457200"/>
            <a:ext cx="461665" cy="3503523"/>
          </a:xfrm>
          <a:prstGeom prst="rect">
            <a:avLst/>
          </a:prstGeom>
          <a:noFill/>
        </p:spPr>
        <p:txBody>
          <a:bodyPr vert="eaVert" wrap="none" rtlCol="0">
            <a:spAutoFit/>
          </a:bodyPr>
          <a:lstStyle/>
          <a:p>
            <a:r>
              <a:rPr lang="zh-TW" altLang="en-US" dirty="0" smtClean="0"/>
              <a:t>表        大班幼兒發展檢核表（續）</a:t>
            </a:r>
            <a:endParaRPr lang="zh-TW" altLang="en-US" dirty="0"/>
          </a:p>
        </p:txBody>
      </p:sp>
      <p:sp>
        <p:nvSpPr>
          <p:cNvPr id="6" name="文字方塊 5"/>
          <p:cNvSpPr txBox="1"/>
          <p:nvPr/>
        </p:nvSpPr>
        <p:spPr>
          <a:xfrm>
            <a:off x="2844453" y="660399"/>
            <a:ext cx="518091" cy="369332"/>
          </a:xfrm>
          <a:prstGeom prst="rect">
            <a:avLst/>
          </a:prstGeom>
          <a:noFill/>
        </p:spPr>
        <p:txBody>
          <a:bodyPr wrap="none" rtlCol="0">
            <a:spAutoFit/>
          </a:bodyPr>
          <a:lstStyle/>
          <a:p>
            <a:r>
              <a:rPr lang="en-US" altLang="zh-TW" dirty="0" smtClean="0"/>
              <a:t>7-2</a:t>
            </a:r>
            <a:endParaRPr lang="zh-TW" altLang="en-US" dirty="0"/>
          </a:p>
        </p:txBody>
      </p:sp>
      <p:pic>
        <p:nvPicPr>
          <p:cNvPr id="3" name="圖片 2"/>
          <p:cNvPicPr>
            <a:picLocks noChangeAspect="1"/>
          </p:cNvPicPr>
          <p:nvPr/>
        </p:nvPicPr>
        <p:blipFill>
          <a:blip r:embed="rId2">
            <a:lum bright="-20000" contrast="40000"/>
          </a:blip>
          <a:stretch>
            <a:fillRect/>
          </a:stretch>
        </p:blipFill>
        <p:spPr>
          <a:xfrm>
            <a:off x="3390758" y="177800"/>
            <a:ext cx="5651047" cy="6527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1425018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872667" y="457200"/>
            <a:ext cx="461665" cy="3503523"/>
          </a:xfrm>
          <a:prstGeom prst="rect">
            <a:avLst/>
          </a:prstGeom>
          <a:noFill/>
        </p:spPr>
        <p:txBody>
          <a:bodyPr vert="eaVert" wrap="none" rtlCol="0">
            <a:spAutoFit/>
          </a:bodyPr>
          <a:lstStyle/>
          <a:p>
            <a:r>
              <a:rPr lang="zh-TW" altLang="en-US" dirty="0" smtClean="0"/>
              <a:t>表        大班幼兒發展檢核表（續）</a:t>
            </a:r>
            <a:endParaRPr lang="zh-TW" altLang="en-US" dirty="0"/>
          </a:p>
        </p:txBody>
      </p:sp>
      <p:sp>
        <p:nvSpPr>
          <p:cNvPr id="6" name="文字方塊 5"/>
          <p:cNvSpPr txBox="1"/>
          <p:nvPr/>
        </p:nvSpPr>
        <p:spPr>
          <a:xfrm>
            <a:off x="2844453" y="660399"/>
            <a:ext cx="518091" cy="369332"/>
          </a:xfrm>
          <a:prstGeom prst="rect">
            <a:avLst/>
          </a:prstGeom>
          <a:noFill/>
        </p:spPr>
        <p:txBody>
          <a:bodyPr wrap="none" rtlCol="0">
            <a:spAutoFit/>
          </a:bodyPr>
          <a:lstStyle/>
          <a:p>
            <a:r>
              <a:rPr lang="en-US" altLang="zh-TW" dirty="0" smtClean="0"/>
              <a:t>7-2</a:t>
            </a:r>
            <a:endParaRPr lang="zh-TW" altLang="en-US" dirty="0"/>
          </a:p>
        </p:txBody>
      </p:sp>
      <p:pic>
        <p:nvPicPr>
          <p:cNvPr id="2" name="圖片 1"/>
          <p:cNvPicPr>
            <a:picLocks noChangeAspect="1"/>
          </p:cNvPicPr>
          <p:nvPr/>
        </p:nvPicPr>
        <p:blipFill>
          <a:blip r:embed="rId2">
            <a:lum bright="-20000" contrast="40000"/>
          </a:blip>
          <a:stretch>
            <a:fillRect/>
          </a:stretch>
        </p:blipFill>
        <p:spPr>
          <a:xfrm>
            <a:off x="3390758" y="143933"/>
            <a:ext cx="5374761" cy="6629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6909365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872667" y="457200"/>
            <a:ext cx="461665" cy="3503523"/>
          </a:xfrm>
          <a:prstGeom prst="rect">
            <a:avLst/>
          </a:prstGeom>
          <a:noFill/>
        </p:spPr>
        <p:txBody>
          <a:bodyPr vert="eaVert" wrap="none" rtlCol="0">
            <a:spAutoFit/>
          </a:bodyPr>
          <a:lstStyle/>
          <a:p>
            <a:r>
              <a:rPr lang="zh-TW" altLang="en-US" dirty="0" smtClean="0"/>
              <a:t>表        大班幼兒發展檢核表（續）</a:t>
            </a:r>
            <a:endParaRPr lang="zh-TW" altLang="en-US" dirty="0"/>
          </a:p>
        </p:txBody>
      </p:sp>
      <p:sp>
        <p:nvSpPr>
          <p:cNvPr id="6" name="文字方塊 5"/>
          <p:cNvSpPr txBox="1"/>
          <p:nvPr/>
        </p:nvSpPr>
        <p:spPr>
          <a:xfrm>
            <a:off x="2844453" y="660399"/>
            <a:ext cx="518091" cy="369332"/>
          </a:xfrm>
          <a:prstGeom prst="rect">
            <a:avLst/>
          </a:prstGeom>
          <a:noFill/>
        </p:spPr>
        <p:txBody>
          <a:bodyPr wrap="none" rtlCol="0">
            <a:spAutoFit/>
          </a:bodyPr>
          <a:lstStyle/>
          <a:p>
            <a:r>
              <a:rPr lang="en-US" altLang="zh-TW" dirty="0" smtClean="0"/>
              <a:t>7-2</a:t>
            </a:r>
            <a:endParaRPr lang="zh-TW" altLang="en-US" dirty="0"/>
          </a:p>
        </p:txBody>
      </p:sp>
      <p:pic>
        <p:nvPicPr>
          <p:cNvPr id="3" name="圖片 2"/>
          <p:cNvPicPr>
            <a:picLocks noChangeAspect="1"/>
          </p:cNvPicPr>
          <p:nvPr/>
        </p:nvPicPr>
        <p:blipFill>
          <a:blip r:embed="rId2">
            <a:lum bright="-20000" contrast="40000"/>
          </a:blip>
          <a:stretch>
            <a:fillRect/>
          </a:stretch>
        </p:blipFill>
        <p:spPr>
          <a:xfrm>
            <a:off x="3390758" y="660399"/>
            <a:ext cx="6091909" cy="23379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0691962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1414610" y="808567"/>
            <a:ext cx="6959600" cy="558800"/>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1393105" y="808568"/>
            <a:ext cx="9134856" cy="2129366"/>
          </a:xfrm>
        </p:spPr>
        <p:txBody>
          <a:bodyPr/>
          <a:lstStyle/>
          <a:p>
            <a:pPr marL="45720" indent="0">
              <a:buNone/>
            </a:pPr>
            <a:r>
              <a:rPr lang="en-US" altLang="zh-TW" b="1" dirty="0" smtClean="0">
                <a:solidFill>
                  <a:srgbClr val="7030A0"/>
                </a:solidFill>
              </a:rPr>
              <a:t>(</a:t>
            </a:r>
            <a:r>
              <a:rPr lang="zh-TW" altLang="en-US" b="1" dirty="0" smtClean="0">
                <a:solidFill>
                  <a:srgbClr val="7030A0"/>
                </a:solidFill>
              </a:rPr>
              <a:t>二</a:t>
            </a:r>
            <a:r>
              <a:rPr lang="en-US" altLang="zh-TW" b="1" dirty="0" smtClean="0">
                <a:solidFill>
                  <a:srgbClr val="7030A0"/>
                </a:solidFill>
              </a:rPr>
              <a:t>)</a:t>
            </a:r>
            <a:r>
              <a:rPr lang="zh-TW" altLang="en-US" b="1" dirty="0" smtClean="0">
                <a:solidFill>
                  <a:srgbClr val="7030A0"/>
                </a:solidFill>
              </a:rPr>
              <a:t>、</a:t>
            </a:r>
            <a:r>
              <a:rPr lang="zh-TW" altLang="en-US" b="1" dirty="0">
                <a:solidFill>
                  <a:srgbClr val="7030A0"/>
                </a:solidFill>
              </a:rPr>
              <a:t>形成性評量</a:t>
            </a:r>
            <a:endParaRPr lang="en-US" altLang="zh-TW" b="1" dirty="0" smtClean="0">
              <a:solidFill>
                <a:srgbClr val="7030A0"/>
              </a:solidFill>
            </a:endParaRPr>
          </a:p>
          <a:p>
            <a:r>
              <a:rPr lang="zh-TW" altLang="en-US" dirty="0"/>
              <a:t>形成性評量是指蒐集資訊，然後用以協助形塑及改進課程，這些資訊常用來規劃教學內容，以幫助幼兒的學習</a:t>
            </a:r>
            <a:r>
              <a:rPr lang="zh-TW" altLang="en-US" dirty="0" smtClean="0"/>
              <a:t>。</a:t>
            </a:r>
            <a:endParaRPr lang="en-US" altLang="zh-TW" dirty="0" smtClean="0"/>
          </a:p>
        </p:txBody>
      </p:sp>
      <p:sp>
        <p:nvSpPr>
          <p:cNvPr id="2" name="矩形圖說文字 1"/>
          <p:cNvSpPr/>
          <p:nvPr/>
        </p:nvSpPr>
        <p:spPr>
          <a:xfrm>
            <a:off x="1179152" y="2937934"/>
            <a:ext cx="9562762" cy="2641599"/>
          </a:xfrm>
          <a:prstGeom prst="wedgeRectCallout">
            <a:avLst>
              <a:gd name="adj1" fmla="val -24920"/>
              <a:gd name="adj2" fmla="val -61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360000">
              <a:lnSpc>
                <a:spcPct val="120000"/>
              </a:lnSpc>
              <a:spcBef>
                <a:spcPts val="600"/>
              </a:spcBef>
              <a:buClr>
                <a:schemeClr val="tx1"/>
              </a:buClr>
              <a:buFont typeface="+mj-lt"/>
              <a:buAutoNum type="arabicPeriod"/>
            </a:pPr>
            <a:r>
              <a:rPr lang="zh-TW" altLang="en-US" sz="2400" dirty="0" smtClean="0"/>
              <a:t>為</a:t>
            </a:r>
            <a:r>
              <a:rPr lang="zh-TW" altLang="en-US" sz="2400" dirty="0"/>
              <a:t>幼兒進行學習評量，可經由改寫「課程大綱」的學習指標而得，但要把握「保留動詞、修改名詞」的原則</a:t>
            </a:r>
            <a:r>
              <a:rPr lang="zh-TW" altLang="en-US" sz="2400" dirty="0" smtClean="0"/>
              <a:t>。</a:t>
            </a:r>
            <a:endParaRPr lang="en-US" altLang="zh-TW" sz="2400" dirty="0" smtClean="0"/>
          </a:p>
          <a:p>
            <a:pPr marL="457200" indent="-360000">
              <a:lnSpc>
                <a:spcPct val="120000"/>
              </a:lnSpc>
              <a:spcBef>
                <a:spcPts val="600"/>
              </a:spcBef>
              <a:buClr>
                <a:schemeClr val="tx1"/>
              </a:buClr>
              <a:buFont typeface="+mj-lt"/>
              <a:buAutoNum type="arabicPeriod"/>
            </a:pPr>
            <a:r>
              <a:rPr lang="zh-TW" altLang="en-US" sz="2400" dirty="0" smtClean="0"/>
              <a:t>進行</a:t>
            </a:r>
            <a:r>
              <a:rPr lang="zh-TW" altLang="en-US" sz="2400" dirty="0"/>
              <a:t>每一個單元／主題教學時，可</a:t>
            </a:r>
            <a:r>
              <a:rPr lang="zh-TW" altLang="en-US" sz="2400" dirty="0" smtClean="0"/>
              <a:t>挑選一些</a:t>
            </a:r>
            <a:r>
              <a:rPr lang="zh-TW" altLang="en-US" sz="2400" dirty="0"/>
              <a:t>重複出現、重要的學習指標，針對這些重要學習指標改寫設計成單元／主題評量項目，而不必將所有的學習指標都設計成單元／主題評量</a:t>
            </a:r>
            <a:r>
              <a:rPr lang="zh-TW" altLang="en-US" sz="2400" dirty="0" smtClean="0"/>
              <a:t>。</a:t>
            </a:r>
            <a:endParaRPr lang="zh-TW" altLang="en-US" sz="2400" dirty="0"/>
          </a:p>
        </p:txBody>
      </p:sp>
    </p:spTree>
    <p:extLst>
      <p:ext uri="{BB962C8B-B14F-4D97-AF65-F5344CB8AC3E}">
        <p14:creationId xmlns:p14="http://schemas.microsoft.com/office/powerpoint/2010/main" xmlns="" val="32655896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28572" y="787400"/>
            <a:ext cx="9134856" cy="1921933"/>
          </a:xfrm>
        </p:spPr>
        <p:txBody>
          <a:bodyPr/>
          <a:lstStyle/>
          <a:p>
            <a:r>
              <a:rPr lang="zh-TW" altLang="en-US" dirty="0"/>
              <a:t>「認</a:t>
            </a:r>
            <a:r>
              <a:rPr lang="en-US" altLang="zh-TW" dirty="0"/>
              <a:t>-</a:t>
            </a:r>
            <a:r>
              <a:rPr lang="zh-TW" altLang="en-US" dirty="0"/>
              <a:t>小</a:t>
            </a:r>
            <a:r>
              <a:rPr lang="en-US" altLang="zh-TW" dirty="0"/>
              <a:t>-1-2-1 </a:t>
            </a:r>
            <a:r>
              <a:rPr lang="zh-TW" altLang="en-US" dirty="0"/>
              <a:t>觀察動植物的生長變化」，評量時可改寫為「觀察葉子的生長變化」，保留動詞「觀察」，更改名詞「動植物」為「葉子」</a:t>
            </a:r>
            <a:r>
              <a:rPr lang="zh-TW" altLang="en-US" dirty="0" smtClean="0"/>
              <a:t>：</a:t>
            </a:r>
            <a:endParaRPr lang="en-US" altLang="zh-TW" dirty="0" smtClean="0"/>
          </a:p>
          <a:p>
            <a:pPr marL="45720" indent="0">
              <a:buNone/>
            </a:pPr>
            <a:endParaRPr lang="zh-TW" altLang="en-US" dirty="0"/>
          </a:p>
        </p:txBody>
      </p:sp>
      <p:sp>
        <p:nvSpPr>
          <p:cNvPr id="4" name="文字方塊 3"/>
          <p:cNvSpPr txBox="1"/>
          <p:nvPr/>
        </p:nvSpPr>
        <p:spPr>
          <a:xfrm>
            <a:off x="2091267" y="2785533"/>
            <a:ext cx="7308411" cy="1384995"/>
          </a:xfrm>
          <a:prstGeom prst="rect">
            <a:avLst/>
          </a:prstGeom>
          <a:noFill/>
        </p:spPr>
        <p:txBody>
          <a:bodyPr wrap="none" rtlCol="0">
            <a:spAutoFit/>
          </a:bodyPr>
          <a:lstStyle/>
          <a:p>
            <a:pPr>
              <a:lnSpc>
                <a:spcPct val="150000"/>
              </a:lnSpc>
            </a:pPr>
            <a:r>
              <a:rPr lang="en-US" altLang="zh-TW" sz="2800" dirty="0"/>
              <a:t>〔</a:t>
            </a:r>
            <a:r>
              <a:rPr lang="zh-TW" altLang="en-US" sz="2800" dirty="0"/>
              <a:t>學習指標</a:t>
            </a:r>
            <a:r>
              <a:rPr lang="en-US" altLang="zh-TW" sz="2800" dirty="0"/>
              <a:t>〕</a:t>
            </a:r>
            <a:r>
              <a:rPr lang="zh-TW" altLang="en-US" sz="2800" dirty="0"/>
              <a:t>　→「觀察</a:t>
            </a:r>
            <a:r>
              <a:rPr lang="zh-TW" altLang="en-US" sz="2800" b="1" u="sng" dirty="0">
                <a:solidFill>
                  <a:srgbClr val="C00000"/>
                </a:solidFill>
              </a:rPr>
              <a:t>動植物</a:t>
            </a:r>
            <a:r>
              <a:rPr lang="zh-TW" altLang="en-US" sz="2800" dirty="0"/>
              <a:t>的生長變化」</a:t>
            </a:r>
          </a:p>
          <a:p>
            <a:pPr>
              <a:lnSpc>
                <a:spcPct val="150000"/>
              </a:lnSpc>
            </a:pPr>
            <a:r>
              <a:rPr lang="en-US" altLang="zh-TW" sz="2800" dirty="0"/>
              <a:t>〔</a:t>
            </a:r>
            <a:r>
              <a:rPr lang="zh-TW" altLang="en-US" sz="2800" dirty="0"/>
              <a:t>學習評量指標</a:t>
            </a:r>
            <a:r>
              <a:rPr lang="en-US" altLang="zh-TW" sz="2800" dirty="0"/>
              <a:t>〕→</a:t>
            </a:r>
            <a:r>
              <a:rPr lang="zh-TW" altLang="en-US" sz="2800" dirty="0"/>
              <a:t>「觀察</a:t>
            </a:r>
            <a:r>
              <a:rPr lang="zh-TW" altLang="en-US" sz="2800" b="1" u="sng" dirty="0">
                <a:solidFill>
                  <a:srgbClr val="C00000"/>
                </a:solidFill>
              </a:rPr>
              <a:t>葉子</a:t>
            </a:r>
            <a:r>
              <a:rPr lang="zh-TW" altLang="en-US" sz="2800" dirty="0"/>
              <a:t>的生長變化」</a:t>
            </a:r>
          </a:p>
        </p:txBody>
      </p:sp>
    </p:spTree>
    <p:extLst>
      <p:ext uri="{BB962C8B-B14F-4D97-AF65-F5344CB8AC3E}">
        <p14:creationId xmlns:p14="http://schemas.microsoft.com/office/powerpoint/2010/main" xmlns="" val="27044047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單元／主題學習評量示例</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sz="1800" dirty="0" smtClean="0"/>
              <a:t>臺北市立</a:t>
            </a:r>
            <a:r>
              <a:rPr lang="en-US" sz="1800" dirty="0" smtClean="0"/>
              <a:t>OO</a:t>
            </a:r>
            <a:r>
              <a:rPr lang="zh-TW" altLang="en-US" sz="1800" dirty="0" smtClean="0"/>
              <a:t>幼兒園</a:t>
            </a:r>
            <a:r>
              <a:rPr lang="en-US" sz="1800" b="1" dirty="0" smtClean="0"/>
              <a:t>104</a:t>
            </a:r>
            <a:r>
              <a:rPr lang="zh-TW" altLang="en-US" sz="1800" dirty="0" smtClean="0"/>
              <a:t>學年度       櫻花班主題教學活動設計 </a:t>
            </a:r>
          </a:p>
          <a:p>
            <a:r>
              <a:rPr lang="zh-TW" altLang="en-US" sz="1800" dirty="0" smtClean="0"/>
              <a:t>主題名稱：和植物玩遊戲 </a:t>
            </a:r>
            <a:r>
              <a:rPr lang="en-US" altLang="zh-TW" sz="1800" dirty="0" smtClean="0"/>
              <a:t>(</a:t>
            </a:r>
            <a:r>
              <a:rPr lang="en-US" sz="1800" dirty="0" smtClean="0"/>
              <a:t>3-4</a:t>
            </a:r>
            <a:r>
              <a:rPr lang="zh-TW" altLang="en-US" sz="1800" dirty="0" smtClean="0"/>
              <a:t>歲</a:t>
            </a:r>
            <a:r>
              <a:rPr lang="en-US" altLang="zh-TW" sz="1800" dirty="0" smtClean="0"/>
              <a:t>)</a:t>
            </a:r>
            <a:r>
              <a:rPr lang="zh-TW" altLang="en-US" sz="1800" dirty="0" smtClean="0"/>
              <a:t>         </a:t>
            </a:r>
            <a:r>
              <a:rPr lang="zh-TW" altLang="en-US" sz="1800" b="1" dirty="0" smtClean="0">
                <a:solidFill>
                  <a:srgbClr val="FF0000"/>
                </a:solidFill>
              </a:rPr>
              <a:t>活動名稱；</a:t>
            </a:r>
            <a:r>
              <a:rPr lang="zh-TW" altLang="en-US" sz="1800" dirty="0" smtClean="0">
                <a:solidFill>
                  <a:srgbClr val="FF0000"/>
                </a:solidFill>
              </a:rPr>
              <a:t>葉子鳥</a:t>
            </a:r>
            <a:endParaRPr lang="en-US" altLang="zh-TW" sz="1800" dirty="0" smtClean="0">
              <a:solidFill>
                <a:srgbClr val="FF0000"/>
              </a:solidFill>
            </a:endParaRPr>
          </a:p>
          <a:p>
            <a:r>
              <a:rPr lang="zh-TW" altLang="en-US" sz="1800" b="1" dirty="0" smtClean="0"/>
              <a:t>學習指標；</a:t>
            </a:r>
            <a:r>
              <a:rPr lang="zh-TW" altLang="en-US" sz="1800" dirty="0" smtClean="0"/>
              <a:t>語</a:t>
            </a:r>
            <a:r>
              <a:rPr lang="en-US" sz="1800" dirty="0" smtClean="0"/>
              <a:t>-</a:t>
            </a:r>
            <a:r>
              <a:rPr lang="zh-TW" altLang="en-US" sz="1800" dirty="0" smtClean="0"/>
              <a:t>小</a:t>
            </a:r>
            <a:r>
              <a:rPr lang="en-US" sz="1800" dirty="0" smtClean="0"/>
              <a:t>-2-4-1</a:t>
            </a:r>
            <a:r>
              <a:rPr lang="zh-TW" altLang="en-US" sz="1800" dirty="0" smtClean="0"/>
              <a:t>描述圖片的細節</a:t>
            </a:r>
            <a:r>
              <a:rPr lang="en-US" sz="1800" dirty="0" smtClean="0"/>
              <a:t/>
            </a:r>
            <a:br>
              <a:rPr lang="en-US" sz="1800" dirty="0" smtClean="0"/>
            </a:br>
            <a:r>
              <a:rPr lang="zh-TW" altLang="en-US" sz="1800" dirty="0" smtClean="0"/>
              <a:t>          美</a:t>
            </a:r>
            <a:r>
              <a:rPr lang="en-US" sz="1800" dirty="0" smtClean="0"/>
              <a:t>-</a:t>
            </a:r>
            <a:r>
              <a:rPr lang="zh-TW" altLang="en-US" sz="1800" dirty="0" smtClean="0"/>
              <a:t>小</a:t>
            </a:r>
            <a:r>
              <a:rPr lang="en-US" sz="1800" dirty="0" smtClean="0"/>
              <a:t>-2-2-1</a:t>
            </a:r>
            <a:r>
              <a:rPr lang="zh-TW" altLang="en-US" sz="1800" dirty="0" smtClean="0"/>
              <a:t>把玩各種視覺藝術的素材與工具，進行創作</a:t>
            </a:r>
            <a:r>
              <a:rPr lang="en-US" sz="1800" dirty="0" smtClean="0"/>
              <a:t/>
            </a:r>
            <a:br>
              <a:rPr lang="en-US" sz="1800" dirty="0" smtClean="0"/>
            </a:br>
            <a:r>
              <a:rPr lang="zh-TW" altLang="en-US" sz="1800" dirty="0" smtClean="0"/>
              <a:t>          身</a:t>
            </a:r>
            <a:r>
              <a:rPr lang="en-US" sz="1800" dirty="0" smtClean="0"/>
              <a:t>-</a:t>
            </a:r>
            <a:r>
              <a:rPr lang="zh-TW" altLang="en-US" sz="1800" dirty="0" smtClean="0"/>
              <a:t>小</a:t>
            </a:r>
            <a:r>
              <a:rPr lang="en-US" sz="1800" dirty="0" smtClean="0"/>
              <a:t>-2-2-1</a:t>
            </a:r>
            <a:r>
              <a:rPr lang="zh-TW" altLang="en-US" sz="1800" dirty="0" smtClean="0"/>
              <a:t>平穩使用各種素材或器材</a:t>
            </a:r>
            <a:endParaRPr lang="en-US" altLang="zh-TW" sz="1800" dirty="0" smtClean="0"/>
          </a:p>
          <a:p>
            <a:r>
              <a:rPr lang="zh-TW" altLang="en-US" sz="1800" b="1" dirty="0" smtClean="0"/>
              <a:t>活動目標</a:t>
            </a:r>
            <a:r>
              <a:rPr lang="en-US" altLang="zh-TW" sz="1800" b="1" dirty="0" smtClean="0"/>
              <a:t>:</a:t>
            </a:r>
            <a:r>
              <a:rPr lang="en-US" sz="1800" dirty="0" smtClean="0"/>
              <a:t> 1.</a:t>
            </a:r>
            <a:r>
              <a:rPr lang="zh-TW" altLang="en-US" sz="1800" dirty="0" smtClean="0"/>
              <a:t>觀察繪本中的圖像細節</a:t>
            </a:r>
          </a:p>
          <a:p>
            <a:pPr>
              <a:buNone/>
            </a:pPr>
            <a:r>
              <a:rPr lang="zh-TW" altLang="en-US" sz="1800" dirty="0" smtClean="0"/>
              <a:t>            </a:t>
            </a:r>
            <a:r>
              <a:rPr lang="en-US" sz="1800" dirty="0" smtClean="0"/>
              <a:t>2.</a:t>
            </a:r>
            <a:r>
              <a:rPr lang="zh-TW" altLang="en-US" sz="1800" dirty="0" smtClean="0"/>
              <a:t>運用葉子進行創作</a:t>
            </a:r>
          </a:p>
          <a:p>
            <a:pPr>
              <a:buNone/>
            </a:pPr>
            <a:r>
              <a:rPr lang="zh-TW" altLang="en-US" sz="1800" dirty="0" smtClean="0"/>
              <a:t>            </a:t>
            </a:r>
            <a:r>
              <a:rPr lang="en-US" sz="1800" dirty="0" smtClean="0"/>
              <a:t>3.</a:t>
            </a:r>
            <a:r>
              <a:rPr lang="zh-TW" altLang="en-US" sz="1800" dirty="0" smtClean="0"/>
              <a:t>平穩使用各式素材及器材</a:t>
            </a:r>
            <a:endParaRPr lang="en-US" altLang="zh-TW" sz="1800" dirty="0" smtClean="0"/>
          </a:p>
          <a:p>
            <a:pPr>
              <a:buNone/>
            </a:pPr>
            <a:r>
              <a:rPr lang="zh-TW" altLang="en-US" sz="1800" b="1" dirty="0" smtClean="0"/>
              <a:t>活 動 內 容 與 過 程</a:t>
            </a:r>
            <a:r>
              <a:rPr lang="en-US" altLang="zh-TW" sz="1800" b="1" dirty="0" smtClean="0"/>
              <a:t>(</a:t>
            </a:r>
            <a:r>
              <a:rPr lang="zh-TW" altLang="en-US" sz="1800" b="1" dirty="0" smtClean="0"/>
              <a:t>略</a:t>
            </a:r>
            <a:r>
              <a:rPr lang="en-US" altLang="zh-TW" sz="1800" b="1" dirty="0" smtClean="0"/>
              <a:t>)</a:t>
            </a:r>
          </a:p>
          <a:p>
            <a:pPr>
              <a:buNone/>
            </a:pPr>
            <a:r>
              <a:rPr lang="zh-TW" altLang="en-US" sz="1800" b="1" dirty="0" smtClean="0"/>
              <a:t>幼兒評量項目；</a:t>
            </a:r>
            <a:r>
              <a:rPr lang="en-US" sz="1800" dirty="0" smtClean="0"/>
              <a:t> 1.</a:t>
            </a:r>
            <a:r>
              <a:rPr lang="zh-TW" altLang="en-US" sz="1800" dirty="0" smtClean="0"/>
              <a:t>能說出葉子鳥的特色</a:t>
            </a:r>
            <a:endParaRPr lang="en-US" altLang="zh-TW" sz="1800" dirty="0" smtClean="0"/>
          </a:p>
          <a:p>
            <a:pPr>
              <a:buNone/>
            </a:pPr>
            <a:r>
              <a:rPr lang="zh-TW" altLang="en-US" sz="1800" dirty="0" smtClean="0"/>
              <a:t>               </a:t>
            </a:r>
            <a:r>
              <a:rPr lang="en-US" sz="1800" dirty="0" smtClean="0"/>
              <a:t>2.</a:t>
            </a:r>
            <a:r>
              <a:rPr lang="zh-TW" altLang="en-US" sz="1800" dirty="0" smtClean="0"/>
              <a:t>能使用葉子創作出葉子鳥</a:t>
            </a:r>
            <a:endParaRPr lang="en-US" altLang="zh-TW" sz="1800" dirty="0" smtClean="0"/>
          </a:p>
          <a:p>
            <a:pPr>
              <a:buNone/>
            </a:pPr>
            <a:r>
              <a:rPr lang="zh-TW" altLang="en-US" sz="1800" dirty="0" smtClean="0"/>
              <a:t>               </a:t>
            </a:r>
            <a:r>
              <a:rPr lang="en-US" sz="1800" dirty="0" smtClean="0"/>
              <a:t>3.</a:t>
            </a:r>
            <a:r>
              <a:rPr lang="zh-TW" altLang="en-US" sz="1800" dirty="0" smtClean="0"/>
              <a:t>能安全使用各式素材及器材</a:t>
            </a:r>
          </a:p>
          <a:p>
            <a:endParaRPr lang="zh-TW" altLang="en-US" sz="1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28572" y="635000"/>
            <a:ext cx="9134856" cy="4744396"/>
          </a:xfrm>
        </p:spPr>
        <p:txBody>
          <a:bodyPr>
            <a:normAutofit lnSpcReduction="10000"/>
          </a:bodyPr>
          <a:lstStyle/>
          <a:p>
            <a:r>
              <a:rPr lang="zh-TW" altLang="en-US" dirty="0" smtClean="0"/>
              <a:t>主題學習</a:t>
            </a:r>
            <a:r>
              <a:rPr lang="zh-TW" altLang="en-US" dirty="0"/>
              <a:t>評量表格通常會清楚標示「單元／主題學習評量」、「主題名稱」、幼兒姓名及評量完成日期，提醒紀錄者要填入完整的資料，評量老師也要在評量表下方簽名，如表</a:t>
            </a:r>
            <a:r>
              <a:rPr lang="en-US" altLang="zh-TW" dirty="0"/>
              <a:t>7-3</a:t>
            </a:r>
            <a:r>
              <a:rPr lang="zh-TW" altLang="en-US" dirty="0"/>
              <a:t>為某幼兒園</a:t>
            </a:r>
            <a:r>
              <a:rPr lang="zh-TW" altLang="en-US" dirty="0" smtClean="0"/>
              <a:t>的某一主題</a:t>
            </a:r>
            <a:r>
              <a:rPr lang="zh-TW" altLang="en-US" dirty="0"/>
              <a:t>學習</a:t>
            </a:r>
            <a:r>
              <a:rPr lang="zh-TW" altLang="en-US" dirty="0" smtClean="0"/>
              <a:t>評量示例。</a:t>
            </a:r>
            <a:endParaRPr lang="en-US" altLang="zh-TW" dirty="0" smtClean="0"/>
          </a:p>
          <a:p>
            <a:r>
              <a:rPr lang="zh-TW" altLang="en-US" dirty="0" smtClean="0"/>
              <a:t>表</a:t>
            </a:r>
            <a:r>
              <a:rPr lang="en-US" altLang="zh-TW" dirty="0" smtClean="0"/>
              <a:t>7-3</a:t>
            </a:r>
            <a:r>
              <a:rPr lang="zh-TW" altLang="en-US" dirty="0" smtClean="0"/>
              <a:t>是以六大領域書寫，且是老師自編評量項目，老師亦可以從每日主題活動教學使用的學習指標轉換為整個單元／主題的學習評量指標，再彙整整個主題的總結性評量，結合整學期的主題總結性評量就可整理成學期的 總結性評量。</a:t>
            </a:r>
            <a:endParaRPr lang="zh-TW" altLang="en-US" dirty="0"/>
          </a:p>
        </p:txBody>
      </p:sp>
    </p:spTree>
    <p:extLst>
      <p:ext uri="{BB962C8B-B14F-4D97-AF65-F5344CB8AC3E}">
        <p14:creationId xmlns:p14="http://schemas.microsoft.com/office/powerpoint/2010/main" xmlns="" val="39145253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lum bright="-20000" contrast="40000"/>
          </a:blip>
          <a:stretch>
            <a:fillRect/>
          </a:stretch>
        </p:blipFill>
        <p:spPr>
          <a:xfrm>
            <a:off x="3390758" y="194732"/>
            <a:ext cx="4830693" cy="6556562"/>
          </a:xfrm>
          <a:prstGeom prst="rect">
            <a:avLst/>
          </a:prstGeom>
          <a:ln>
            <a:noFill/>
          </a:ln>
          <a:effectLst>
            <a:outerShdw blurRad="292100" dist="139700" dir="2700000" algn="tl" rotWithShape="0">
              <a:srgbClr val="333333">
                <a:alpha val="65000"/>
              </a:srgbClr>
            </a:outerShdw>
          </a:effectLst>
        </p:spPr>
      </p:pic>
      <p:sp>
        <p:nvSpPr>
          <p:cNvPr id="5" name="文字方塊 4"/>
          <p:cNvSpPr txBox="1"/>
          <p:nvPr/>
        </p:nvSpPr>
        <p:spPr>
          <a:xfrm>
            <a:off x="2720267" y="448733"/>
            <a:ext cx="461665" cy="3734356"/>
          </a:xfrm>
          <a:prstGeom prst="rect">
            <a:avLst/>
          </a:prstGeom>
          <a:noFill/>
        </p:spPr>
        <p:txBody>
          <a:bodyPr vert="eaVert" wrap="none" rtlCol="0">
            <a:spAutoFit/>
          </a:bodyPr>
          <a:lstStyle/>
          <a:p>
            <a:r>
              <a:rPr lang="zh-TW" altLang="en-US" dirty="0" smtClean="0"/>
              <a:t>表        主題學習評量（形成性評量）</a:t>
            </a:r>
            <a:endParaRPr lang="zh-TW" altLang="en-US" dirty="0"/>
          </a:p>
        </p:txBody>
      </p:sp>
      <p:sp>
        <p:nvSpPr>
          <p:cNvPr id="6" name="文字方塊 5"/>
          <p:cNvSpPr txBox="1"/>
          <p:nvPr/>
        </p:nvSpPr>
        <p:spPr>
          <a:xfrm>
            <a:off x="2692053" y="651932"/>
            <a:ext cx="518091" cy="369332"/>
          </a:xfrm>
          <a:prstGeom prst="rect">
            <a:avLst/>
          </a:prstGeom>
          <a:noFill/>
        </p:spPr>
        <p:txBody>
          <a:bodyPr wrap="none" rtlCol="0">
            <a:spAutoFit/>
          </a:bodyPr>
          <a:lstStyle/>
          <a:p>
            <a:r>
              <a:rPr lang="en-US" altLang="zh-TW" dirty="0" smtClean="0"/>
              <a:t>7-3</a:t>
            </a:r>
            <a:endParaRPr lang="zh-TW" altLang="en-US" dirty="0"/>
          </a:p>
        </p:txBody>
      </p:sp>
    </p:spTree>
    <p:extLst>
      <p:ext uri="{BB962C8B-B14F-4D97-AF65-F5344CB8AC3E}">
        <p14:creationId xmlns:p14="http://schemas.microsoft.com/office/powerpoint/2010/main" xmlns="" val="19486456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手繪多邊形 3"/>
          <p:cNvSpPr/>
          <p:nvPr/>
        </p:nvSpPr>
        <p:spPr>
          <a:xfrm>
            <a:off x="1439333" y="1430867"/>
            <a:ext cx="4321009" cy="651933"/>
          </a:xfrm>
          <a:custGeom>
            <a:avLst/>
            <a:gdLst>
              <a:gd name="connsiteX0" fmla="*/ 0 w 4321009"/>
              <a:gd name="connsiteY0" fmla="*/ 93133 h 651933"/>
              <a:gd name="connsiteX1" fmla="*/ 0 w 4321009"/>
              <a:gd name="connsiteY1" fmla="*/ 93133 h 651933"/>
              <a:gd name="connsiteX2" fmla="*/ 67734 w 4321009"/>
              <a:gd name="connsiteY2" fmla="*/ 160866 h 651933"/>
              <a:gd name="connsiteX3" fmla="*/ 110067 w 4321009"/>
              <a:gd name="connsiteY3" fmla="*/ 194733 h 651933"/>
              <a:gd name="connsiteX4" fmla="*/ 127000 w 4321009"/>
              <a:gd name="connsiteY4" fmla="*/ 245533 h 651933"/>
              <a:gd name="connsiteX5" fmla="*/ 160867 w 4321009"/>
              <a:gd name="connsiteY5" fmla="*/ 279400 h 651933"/>
              <a:gd name="connsiteX6" fmla="*/ 194734 w 4321009"/>
              <a:gd name="connsiteY6" fmla="*/ 330200 h 651933"/>
              <a:gd name="connsiteX7" fmla="*/ 228600 w 4321009"/>
              <a:gd name="connsiteY7" fmla="*/ 389466 h 651933"/>
              <a:gd name="connsiteX8" fmla="*/ 254000 w 4321009"/>
              <a:gd name="connsiteY8" fmla="*/ 397933 h 651933"/>
              <a:gd name="connsiteX9" fmla="*/ 270934 w 4321009"/>
              <a:gd name="connsiteY9" fmla="*/ 431800 h 651933"/>
              <a:gd name="connsiteX10" fmla="*/ 296334 w 4321009"/>
              <a:gd name="connsiteY10" fmla="*/ 457200 h 651933"/>
              <a:gd name="connsiteX11" fmla="*/ 372534 w 4321009"/>
              <a:gd name="connsiteY11" fmla="*/ 508000 h 651933"/>
              <a:gd name="connsiteX12" fmla="*/ 423334 w 4321009"/>
              <a:gd name="connsiteY12" fmla="*/ 524933 h 651933"/>
              <a:gd name="connsiteX13" fmla="*/ 448734 w 4321009"/>
              <a:gd name="connsiteY13" fmla="*/ 541866 h 651933"/>
              <a:gd name="connsiteX14" fmla="*/ 550334 w 4321009"/>
              <a:gd name="connsiteY14" fmla="*/ 567266 h 651933"/>
              <a:gd name="connsiteX15" fmla="*/ 618067 w 4321009"/>
              <a:gd name="connsiteY15" fmla="*/ 601133 h 651933"/>
              <a:gd name="connsiteX16" fmla="*/ 745067 w 4321009"/>
              <a:gd name="connsiteY16" fmla="*/ 626533 h 651933"/>
              <a:gd name="connsiteX17" fmla="*/ 855134 w 4321009"/>
              <a:gd name="connsiteY17" fmla="*/ 651933 h 651933"/>
              <a:gd name="connsiteX18" fmla="*/ 3200400 w 4321009"/>
              <a:gd name="connsiteY18" fmla="*/ 643466 h 651933"/>
              <a:gd name="connsiteX19" fmla="*/ 3225800 w 4321009"/>
              <a:gd name="connsiteY19" fmla="*/ 635000 h 651933"/>
              <a:gd name="connsiteX20" fmla="*/ 3302000 w 4321009"/>
              <a:gd name="connsiteY20" fmla="*/ 609600 h 651933"/>
              <a:gd name="connsiteX21" fmla="*/ 3462867 w 4321009"/>
              <a:gd name="connsiteY21" fmla="*/ 601133 h 651933"/>
              <a:gd name="connsiteX22" fmla="*/ 3632200 w 4321009"/>
              <a:gd name="connsiteY22" fmla="*/ 584200 h 651933"/>
              <a:gd name="connsiteX23" fmla="*/ 3750734 w 4321009"/>
              <a:gd name="connsiteY23" fmla="*/ 558800 h 651933"/>
              <a:gd name="connsiteX24" fmla="*/ 3818467 w 4321009"/>
              <a:gd name="connsiteY24" fmla="*/ 550333 h 651933"/>
              <a:gd name="connsiteX25" fmla="*/ 3852334 w 4321009"/>
              <a:gd name="connsiteY25" fmla="*/ 533400 h 651933"/>
              <a:gd name="connsiteX26" fmla="*/ 3894667 w 4321009"/>
              <a:gd name="connsiteY26" fmla="*/ 524933 h 651933"/>
              <a:gd name="connsiteX27" fmla="*/ 3979334 w 4321009"/>
              <a:gd name="connsiteY27" fmla="*/ 482600 h 651933"/>
              <a:gd name="connsiteX28" fmla="*/ 4064000 w 4321009"/>
              <a:gd name="connsiteY28" fmla="*/ 457200 h 651933"/>
              <a:gd name="connsiteX29" fmla="*/ 4106334 w 4321009"/>
              <a:gd name="connsiteY29" fmla="*/ 431800 h 651933"/>
              <a:gd name="connsiteX30" fmla="*/ 4140200 w 4321009"/>
              <a:gd name="connsiteY30" fmla="*/ 423333 h 651933"/>
              <a:gd name="connsiteX31" fmla="*/ 4199467 w 4321009"/>
              <a:gd name="connsiteY31" fmla="*/ 406400 h 651933"/>
              <a:gd name="connsiteX32" fmla="*/ 4233334 w 4321009"/>
              <a:gd name="connsiteY32" fmla="*/ 389466 h 651933"/>
              <a:gd name="connsiteX33" fmla="*/ 4284134 w 4321009"/>
              <a:gd name="connsiteY33" fmla="*/ 355600 h 651933"/>
              <a:gd name="connsiteX34" fmla="*/ 4292600 w 4321009"/>
              <a:gd name="connsiteY34" fmla="*/ 321733 h 651933"/>
              <a:gd name="connsiteX35" fmla="*/ 4309534 w 4321009"/>
              <a:gd name="connsiteY35" fmla="*/ 304800 h 651933"/>
              <a:gd name="connsiteX36" fmla="*/ 4318000 w 4321009"/>
              <a:gd name="connsiteY36" fmla="*/ 245533 h 651933"/>
              <a:gd name="connsiteX37" fmla="*/ 4284134 w 4321009"/>
              <a:gd name="connsiteY37" fmla="*/ 84666 h 651933"/>
              <a:gd name="connsiteX38" fmla="*/ 4233334 w 4321009"/>
              <a:gd name="connsiteY38" fmla="*/ 67733 h 651933"/>
              <a:gd name="connsiteX39" fmla="*/ 4199467 w 4321009"/>
              <a:gd name="connsiteY39" fmla="*/ 42333 h 651933"/>
              <a:gd name="connsiteX40" fmla="*/ 4174067 w 4321009"/>
              <a:gd name="connsiteY40" fmla="*/ 33866 h 651933"/>
              <a:gd name="connsiteX41" fmla="*/ 4089400 w 4321009"/>
              <a:gd name="connsiteY41" fmla="*/ 16933 h 651933"/>
              <a:gd name="connsiteX42" fmla="*/ 4064000 w 4321009"/>
              <a:gd name="connsiteY42" fmla="*/ 8466 h 651933"/>
              <a:gd name="connsiteX43" fmla="*/ 4021667 w 4321009"/>
              <a:gd name="connsiteY43" fmla="*/ 0 h 651933"/>
              <a:gd name="connsiteX44" fmla="*/ 3699934 w 4321009"/>
              <a:gd name="connsiteY44" fmla="*/ 8466 h 651933"/>
              <a:gd name="connsiteX45" fmla="*/ 3674534 w 4321009"/>
              <a:gd name="connsiteY45" fmla="*/ 16933 h 651933"/>
              <a:gd name="connsiteX46" fmla="*/ 3589867 w 4321009"/>
              <a:gd name="connsiteY46" fmla="*/ 25400 h 651933"/>
              <a:gd name="connsiteX47" fmla="*/ 3522134 w 4321009"/>
              <a:gd name="connsiteY47" fmla="*/ 59266 h 651933"/>
              <a:gd name="connsiteX48" fmla="*/ 3327400 w 4321009"/>
              <a:gd name="connsiteY48" fmla="*/ 76200 h 651933"/>
              <a:gd name="connsiteX49" fmla="*/ 3107267 w 4321009"/>
              <a:gd name="connsiteY49" fmla="*/ 93133 h 651933"/>
              <a:gd name="connsiteX50" fmla="*/ 2895600 w 4321009"/>
              <a:gd name="connsiteY50" fmla="*/ 110066 h 651933"/>
              <a:gd name="connsiteX51" fmla="*/ 2844800 w 4321009"/>
              <a:gd name="connsiteY51" fmla="*/ 118533 h 651933"/>
              <a:gd name="connsiteX52" fmla="*/ 2802467 w 4321009"/>
              <a:gd name="connsiteY52" fmla="*/ 127000 h 651933"/>
              <a:gd name="connsiteX53" fmla="*/ 2269067 w 4321009"/>
              <a:gd name="connsiteY53" fmla="*/ 143933 h 651933"/>
              <a:gd name="connsiteX54" fmla="*/ 228600 w 4321009"/>
              <a:gd name="connsiteY54" fmla="*/ 152400 h 651933"/>
              <a:gd name="connsiteX55" fmla="*/ 0 w 4321009"/>
              <a:gd name="connsiteY55" fmla="*/ 93133 h 65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321009" h="651933">
                <a:moveTo>
                  <a:pt x="0" y="93133"/>
                </a:moveTo>
                <a:lnTo>
                  <a:pt x="0" y="93133"/>
                </a:lnTo>
                <a:cubicBezTo>
                  <a:pt x="22578" y="115711"/>
                  <a:pt x="44272" y="139209"/>
                  <a:pt x="67734" y="160866"/>
                </a:cubicBezTo>
                <a:cubicBezTo>
                  <a:pt x="81013" y="173123"/>
                  <a:pt x="99704" y="179929"/>
                  <a:pt x="110067" y="194733"/>
                </a:cubicBezTo>
                <a:cubicBezTo>
                  <a:pt x="120303" y="209356"/>
                  <a:pt x="117817" y="230227"/>
                  <a:pt x="127000" y="245533"/>
                </a:cubicBezTo>
                <a:cubicBezTo>
                  <a:pt x="135214" y="259223"/>
                  <a:pt x="150894" y="266933"/>
                  <a:pt x="160867" y="279400"/>
                </a:cubicBezTo>
                <a:cubicBezTo>
                  <a:pt x="173580" y="295292"/>
                  <a:pt x="184263" y="312749"/>
                  <a:pt x="194734" y="330200"/>
                </a:cubicBezTo>
                <a:cubicBezTo>
                  <a:pt x="200503" y="339815"/>
                  <a:pt x="217336" y="380455"/>
                  <a:pt x="228600" y="389466"/>
                </a:cubicBezTo>
                <a:cubicBezTo>
                  <a:pt x="235569" y="395041"/>
                  <a:pt x="245533" y="395111"/>
                  <a:pt x="254000" y="397933"/>
                </a:cubicBezTo>
                <a:cubicBezTo>
                  <a:pt x="259645" y="409222"/>
                  <a:pt x="263598" y="421529"/>
                  <a:pt x="270934" y="431800"/>
                </a:cubicBezTo>
                <a:cubicBezTo>
                  <a:pt x="277894" y="441543"/>
                  <a:pt x="287323" y="449315"/>
                  <a:pt x="296334" y="457200"/>
                </a:cubicBezTo>
                <a:cubicBezTo>
                  <a:pt x="325200" y="482457"/>
                  <a:pt x="338794" y="494504"/>
                  <a:pt x="372534" y="508000"/>
                </a:cubicBezTo>
                <a:cubicBezTo>
                  <a:pt x="389107" y="514629"/>
                  <a:pt x="407023" y="517684"/>
                  <a:pt x="423334" y="524933"/>
                </a:cubicBezTo>
                <a:cubicBezTo>
                  <a:pt x="432633" y="529066"/>
                  <a:pt x="439081" y="538648"/>
                  <a:pt x="448734" y="541866"/>
                </a:cubicBezTo>
                <a:cubicBezTo>
                  <a:pt x="481852" y="552905"/>
                  <a:pt x="550334" y="567266"/>
                  <a:pt x="550334" y="567266"/>
                </a:cubicBezTo>
                <a:cubicBezTo>
                  <a:pt x="572912" y="578555"/>
                  <a:pt x="594630" y="591758"/>
                  <a:pt x="618067" y="601133"/>
                </a:cubicBezTo>
                <a:cubicBezTo>
                  <a:pt x="665487" y="620101"/>
                  <a:pt x="694295" y="620186"/>
                  <a:pt x="745067" y="626533"/>
                </a:cubicBezTo>
                <a:cubicBezTo>
                  <a:pt x="771221" y="634005"/>
                  <a:pt x="825526" y="651933"/>
                  <a:pt x="855134" y="651933"/>
                </a:cubicBezTo>
                <a:lnTo>
                  <a:pt x="3200400" y="643466"/>
                </a:lnTo>
                <a:cubicBezTo>
                  <a:pt x="3208867" y="640644"/>
                  <a:pt x="3217444" y="638134"/>
                  <a:pt x="3225800" y="635000"/>
                </a:cubicBezTo>
                <a:cubicBezTo>
                  <a:pt x="3247615" y="626819"/>
                  <a:pt x="3277370" y="611742"/>
                  <a:pt x="3302000" y="609600"/>
                </a:cubicBezTo>
                <a:cubicBezTo>
                  <a:pt x="3355495" y="604948"/>
                  <a:pt x="3409329" y="605251"/>
                  <a:pt x="3462867" y="601133"/>
                </a:cubicBezTo>
                <a:cubicBezTo>
                  <a:pt x="3519426" y="596782"/>
                  <a:pt x="3632200" y="584200"/>
                  <a:pt x="3632200" y="584200"/>
                </a:cubicBezTo>
                <a:cubicBezTo>
                  <a:pt x="3670685" y="574578"/>
                  <a:pt x="3712294" y="563605"/>
                  <a:pt x="3750734" y="558800"/>
                </a:cubicBezTo>
                <a:lnTo>
                  <a:pt x="3818467" y="550333"/>
                </a:lnTo>
                <a:cubicBezTo>
                  <a:pt x="3829756" y="544689"/>
                  <a:pt x="3840360" y="537391"/>
                  <a:pt x="3852334" y="533400"/>
                </a:cubicBezTo>
                <a:cubicBezTo>
                  <a:pt x="3865986" y="528849"/>
                  <a:pt x="3881306" y="530277"/>
                  <a:pt x="3894667" y="524933"/>
                </a:cubicBezTo>
                <a:cubicBezTo>
                  <a:pt x="3923964" y="513214"/>
                  <a:pt x="3949400" y="492578"/>
                  <a:pt x="3979334" y="482600"/>
                </a:cubicBezTo>
                <a:cubicBezTo>
                  <a:pt x="4041173" y="461986"/>
                  <a:pt x="4012818" y="469995"/>
                  <a:pt x="4064000" y="457200"/>
                </a:cubicBezTo>
                <a:cubicBezTo>
                  <a:pt x="4078111" y="448733"/>
                  <a:pt x="4091296" y="438484"/>
                  <a:pt x="4106334" y="431800"/>
                </a:cubicBezTo>
                <a:cubicBezTo>
                  <a:pt x="4116967" y="427074"/>
                  <a:pt x="4129012" y="426530"/>
                  <a:pt x="4140200" y="423333"/>
                </a:cubicBezTo>
                <a:cubicBezTo>
                  <a:pt x="4225174" y="399054"/>
                  <a:pt x="4093660" y="432849"/>
                  <a:pt x="4199467" y="406400"/>
                </a:cubicBezTo>
                <a:cubicBezTo>
                  <a:pt x="4210756" y="400755"/>
                  <a:pt x="4222511" y="395960"/>
                  <a:pt x="4233334" y="389466"/>
                </a:cubicBezTo>
                <a:cubicBezTo>
                  <a:pt x="4250785" y="378995"/>
                  <a:pt x="4284134" y="355600"/>
                  <a:pt x="4284134" y="355600"/>
                </a:cubicBezTo>
                <a:cubicBezTo>
                  <a:pt x="4286956" y="344311"/>
                  <a:pt x="4287396" y="332141"/>
                  <a:pt x="4292600" y="321733"/>
                </a:cubicBezTo>
                <a:cubicBezTo>
                  <a:pt x="4296170" y="314593"/>
                  <a:pt x="4307010" y="312373"/>
                  <a:pt x="4309534" y="304800"/>
                </a:cubicBezTo>
                <a:cubicBezTo>
                  <a:pt x="4315845" y="285868"/>
                  <a:pt x="4315178" y="265289"/>
                  <a:pt x="4318000" y="245533"/>
                </a:cubicBezTo>
                <a:cubicBezTo>
                  <a:pt x="4315027" y="197967"/>
                  <a:pt x="4339875" y="115633"/>
                  <a:pt x="4284134" y="84666"/>
                </a:cubicBezTo>
                <a:cubicBezTo>
                  <a:pt x="4268531" y="75998"/>
                  <a:pt x="4250267" y="73377"/>
                  <a:pt x="4233334" y="67733"/>
                </a:cubicBezTo>
                <a:cubicBezTo>
                  <a:pt x="4222045" y="59266"/>
                  <a:pt x="4211719" y="49334"/>
                  <a:pt x="4199467" y="42333"/>
                </a:cubicBezTo>
                <a:cubicBezTo>
                  <a:pt x="4191718" y="37905"/>
                  <a:pt x="4182763" y="35873"/>
                  <a:pt x="4174067" y="33866"/>
                </a:cubicBezTo>
                <a:cubicBezTo>
                  <a:pt x="4146023" y="27394"/>
                  <a:pt x="4117444" y="23405"/>
                  <a:pt x="4089400" y="16933"/>
                </a:cubicBezTo>
                <a:cubicBezTo>
                  <a:pt x="4080704" y="14926"/>
                  <a:pt x="4072658" y="10631"/>
                  <a:pt x="4064000" y="8466"/>
                </a:cubicBezTo>
                <a:cubicBezTo>
                  <a:pt x="4050039" y="4976"/>
                  <a:pt x="4035778" y="2822"/>
                  <a:pt x="4021667" y="0"/>
                </a:cubicBezTo>
                <a:cubicBezTo>
                  <a:pt x="3914423" y="2822"/>
                  <a:pt x="3807088" y="3239"/>
                  <a:pt x="3699934" y="8466"/>
                </a:cubicBezTo>
                <a:cubicBezTo>
                  <a:pt x="3691020" y="8901"/>
                  <a:pt x="3683355" y="15576"/>
                  <a:pt x="3674534" y="16933"/>
                </a:cubicBezTo>
                <a:cubicBezTo>
                  <a:pt x="3646501" y="21246"/>
                  <a:pt x="3618089" y="22578"/>
                  <a:pt x="3589867" y="25400"/>
                </a:cubicBezTo>
                <a:cubicBezTo>
                  <a:pt x="3567289" y="36689"/>
                  <a:pt x="3547321" y="57587"/>
                  <a:pt x="3522134" y="59266"/>
                </a:cubicBezTo>
                <a:cubicBezTo>
                  <a:pt x="3372431" y="69247"/>
                  <a:pt x="3437234" y="62470"/>
                  <a:pt x="3327400" y="76200"/>
                </a:cubicBezTo>
                <a:cubicBezTo>
                  <a:pt x="3238397" y="105865"/>
                  <a:pt x="3325219" y="79511"/>
                  <a:pt x="3107267" y="93133"/>
                </a:cubicBezTo>
                <a:cubicBezTo>
                  <a:pt x="3036624" y="97548"/>
                  <a:pt x="2895600" y="110066"/>
                  <a:pt x="2895600" y="110066"/>
                </a:cubicBezTo>
                <a:lnTo>
                  <a:pt x="2844800" y="118533"/>
                </a:lnTo>
                <a:cubicBezTo>
                  <a:pt x="2830642" y="121107"/>
                  <a:pt x="2816798" y="125697"/>
                  <a:pt x="2802467" y="127000"/>
                </a:cubicBezTo>
                <a:cubicBezTo>
                  <a:pt x="2661866" y="139782"/>
                  <a:pt x="2347342" y="143362"/>
                  <a:pt x="2269067" y="143933"/>
                </a:cubicBezTo>
                <a:lnTo>
                  <a:pt x="228600" y="152400"/>
                </a:lnTo>
                <a:lnTo>
                  <a:pt x="0" y="93133"/>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smtClean="0"/>
              <a:t>壹、</a:t>
            </a:r>
            <a:r>
              <a:rPr lang="zh-TW" altLang="en-US" dirty="0"/>
              <a:t>　幼兒學習評量的意義、功能與特性</a:t>
            </a:r>
          </a:p>
        </p:txBody>
      </p:sp>
      <p:sp>
        <p:nvSpPr>
          <p:cNvPr id="3" name="內容版面配置區 2"/>
          <p:cNvSpPr>
            <a:spLocks noGrp="1"/>
          </p:cNvSpPr>
          <p:nvPr>
            <p:ph idx="1"/>
          </p:nvPr>
        </p:nvSpPr>
        <p:spPr/>
        <p:txBody>
          <a:bodyPr/>
          <a:lstStyle/>
          <a:p>
            <a:pPr marL="45720" indent="0">
              <a:buNone/>
            </a:pPr>
            <a:r>
              <a:rPr lang="zh-TW" altLang="en-US" b="1" dirty="0" smtClean="0"/>
              <a:t>一、</a:t>
            </a:r>
            <a:r>
              <a:rPr lang="zh-TW" altLang="en-US" b="1" dirty="0"/>
              <a:t>幼兒學習評量的</a:t>
            </a:r>
            <a:r>
              <a:rPr lang="zh-TW" altLang="en-US" b="1" dirty="0" smtClean="0"/>
              <a:t>意義</a:t>
            </a:r>
            <a:endParaRPr lang="en-US" altLang="zh-TW" b="1" dirty="0" smtClean="0"/>
          </a:p>
          <a:p>
            <a:r>
              <a:rPr lang="zh-TW" altLang="en-US" dirty="0"/>
              <a:t>幼兒評量是一質量並重、主客觀方法兼採，教保服務人員、家長與幼兒共同合作的</a:t>
            </a:r>
            <a:r>
              <a:rPr lang="zh-TW" altLang="en-US" dirty="0" smtClean="0"/>
              <a:t>歷程，</a:t>
            </a:r>
            <a:r>
              <a:rPr lang="zh-TW" altLang="en-US" dirty="0"/>
              <a:t>而幼兒學習評量是評量個別</a:t>
            </a:r>
            <a:r>
              <a:rPr lang="zh-TW" altLang="en-US" dirty="0" smtClean="0"/>
              <a:t>幼兒的</a:t>
            </a:r>
            <a:r>
              <a:rPr lang="zh-TW" altLang="en-US" dirty="0"/>
              <a:t>學習</a:t>
            </a:r>
            <a:r>
              <a:rPr lang="zh-TW" altLang="en-US" dirty="0" smtClean="0"/>
              <a:t>成效。</a:t>
            </a:r>
            <a:endParaRPr lang="en-US" altLang="zh-TW" dirty="0" smtClean="0"/>
          </a:p>
          <a:p>
            <a:r>
              <a:rPr lang="zh-TW" altLang="en-US" dirty="0"/>
              <a:t>幼兒學習評量是幼兒在學習歷程中，老師觀察幼兒的學習成效，評量幼兒的表現與改變。</a:t>
            </a:r>
          </a:p>
        </p:txBody>
      </p:sp>
    </p:spTree>
    <p:extLst>
      <p:ext uri="{BB962C8B-B14F-4D97-AF65-F5344CB8AC3E}">
        <p14:creationId xmlns:p14="http://schemas.microsoft.com/office/powerpoint/2010/main" xmlns="" val="40859114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1414610" y="808567"/>
            <a:ext cx="6959600" cy="558800"/>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1393105" y="808567"/>
            <a:ext cx="9134856" cy="4999566"/>
          </a:xfrm>
        </p:spPr>
        <p:txBody>
          <a:bodyPr>
            <a:normAutofit/>
          </a:bodyPr>
          <a:lstStyle/>
          <a:p>
            <a:pPr marL="45720" indent="0">
              <a:buNone/>
            </a:pPr>
            <a:r>
              <a:rPr lang="en-US" altLang="zh-TW" b="1" dirty="0" smtClean="0">
                <a:solidFill>
                  <a:srgbClr val="7030A0"/>
                </a:solidFill>
              </a:rPr>
              <a:t>(</a:t>
            </a:r>
            <a:r>
              <a:rPr lang="zh-TW" altLang="en-US" b="1" dirty="0" smtClean="0">
                <a:solidFill>
                  <a:srgbClr val="7030A0"/>
                </a:solidFill>
              </a:rPr>
              <a:t>三</a:t>
            </a:r>
            <a:r>
              <a:rPr lang="en-US" altLang="zh-TW" b="1" dirty="0" smtClean="0">
                <a:solidFill>
                  <a:srgbClr val="7030A0"/>
                </a:solidFill>
              </a:rPr>
              <a:t>)</a:t>
            </a:r>
            <a:r>
              <a:rPr lang="zh-TW" altLang="en-US" b="1" dirty="0" smtClean="0">
                <a:solidFill>
                  <a:srgbClr val="7030A0"/>
                </a:solidFill>
              </a:rPr>
              <a:t>、</a:t>
            </a:r>
            <a:r>
              <a:rPr lang="zh-TW" altLang="en-US" b="1" dirty="0">
                <a:solidFill>
                  <a:srgbClr val="7030A0"/>
                </a:solidFill>
              </a:rPr>
              <a:t>總結性評量</a:t>
            </a:r>
            <a:endParaRPr lang="en-US" altLang="zh-TW" b="1" dirty="0" smtClean="0">
              <a:solidFill>
                <a:srgbClr val="7030A0"/>
              </a:solidFill>
            </a:endParaRPr>
          </a:p>
          <a:p>
            <a:r>
              <a:rPr lang="zh-TW" altLang="en-US" dirty="0"/>
              <a:t>總結性評量指的是</a:t>
            </a:r>
            <a:r>
              <a:rPr lang="zh-TW" altLang="en-US" b="1" dirty="0">
                <a:solidFill>
                  <a:srgbClr val="C00000"/>
                </a:solidFill>
              </a:rPr>
              <a:t>某一階段結束</a:t>
            </a:r>
            <a:r>
              <a:rPr lang="zh-TW" altLang="en-US" dirty="0"/>
              <a:t>時（如學期或學年結束），用來決定課程的成效，以</a:t>
            </a:r>
            <a:r>
              <a:rPr lang="zh-TW" altLang="en-US" b="1" dirty="0">
                <a:solidFill>
                  <a:srgbClr val="C00000"/>
                </a:solidFill>
              </a:rPr>
              <a:t>判斷幼兒是否有能力</a:t>
            </a:r>
            <a:r>
              <a:rPr lang="zh-TW" altLang="en-US" dirty="0"/>
              <a:t>升上下一個學習階段</a:t>
            </a:r>
            <a:r>
              <a:rPr lang="zh-TW" altLang="en-US" dirty="0" smtClean="0"/>
              <a:t>。</a:t>
            </a:r>
            <a:endParaRPr lang="en-US" altLang="zh-TW" dirty="0" smtClean="0"/>
          </a:p>
          <a:p>
            <a:r>
              <a:rPr lang="zh-TW" altLang="en-US" dirty="0"/>
              <a:t>一份客觀的總結性評量，不能缺少</a:t>
            </a:r>
            <a:r>
              <a:rPr lang="zh-TW" altLang="en-US" b="1" dirty="0">
                <a:solidFill>
                  <a:srgbClr val="C00000"/>
                </a:solidFill>
              </a:rPr>
              <a:t>平日所記錄的評量資料</a:t>
            </a:r>
            <a:r>
              <a:rPr lang="zh-TW" altLang="en-US" dirty="0"/>
              <a:t>，因此總結性評量須依據整學期或整學年所蒐集的證據而撰寫，並非單憑老師的印象敘寫</a:t>
            </a:r>
            <a:r>
              <a:rPr lang="zh-TW" altLang="en-US" dirty="0" smtClean="0"/>
              <a:t>。</a:t>
            </a:r>
            <a:endParaRPr lang="en-US" altLang="zh-TW" dirty="0" smtClean="0"/>
          </a:p>
          <a:p>
            <a:r>
              <a:rPr lang="zh-TW" altLang="en-US" dirty="0"/>
              <a:t>幼兒學習與成長的跡象需靠老師日復一日的陪伴與發現，才能整理出幼兒發展與能力的進步及轉變。</a:t>
            </a:r>
            <a:endParaRPr lang="en-US" altLang="zh-TW" dirty="0" smtClean="0"/>
          </a:p>
        </p:txBody>
      </p:sp>
    </p:spTree>
    <p:extLst>
      <p:ext uri="{BB962C8B-B14F-4D97-AF65-F5344CB8AC3E}">
        <p14:creationId xmlns:p14="http://schemas.microsoft.com/office/powerpoint/2010/main" xmlns="" val="838576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28572" y="635000"/>
            <a:ext cx="9134856" cy="5003801"/>
          </a:xfrm>
        </p:spPr>
        <p:txBody>
          <a:bodyPr/>
          <a:lstStyle/>
          <a:p>
            <a:r>
              <a:rPr lang="en-US" altLang="zh-TW" dirty="0"/>
              <a:t>《</a:t>
            </a:r>
            <a:r>
              <a:rPr lang="zh-TW" altLang="en-US" dirty="0"/>
              <a:t>幼兒教育及照顧法</a:t>
            </a:r>
            <a:r>
              <a:rPr lang="en-US" altLang="zh-TW" dirty="0"/>
              <a:t>》</a:t>
            </a:r>
            <a:r>
              <a:rPr lang="zh-TW" altLang="en-US" dirty="0"/>
              <a:t>第</a:t>
            </a:r>
            <a:r>
              <a:rPr lang="en-US" altLang="zh-TW" dirty="0"/>
              <a:t>12</a:t>
            </a:r>
            <a:r>
              <a:rPr lang="zh-TW" altLang="en-US" dirty="0"/>
              <a:t>條第</a:t>
            </a:r>
            <a:r>
              <a:rPr lang="en-US" altLang="zh-TW" dirty="0"/>
              <a:t>1</a:t>
            </a:r>
            <a:r>
              <a:rPr lang="zh-TW" altLang="en-US" dirty="0"/>
              <a:t>項第</a:t>
            </a:r>
            <a:r>
              <a:rPr lang="en-US" altLang="zh-TW" dirty="0"/>
              <a:t>5</a:t>
            </a:r>
            <a:r>
              <a:rPr lang="zh-TW" altLang="en-US" dirty="0"/>
              <a:t>款明定：幼兒園之教保服務內容包含記錄幼兒生活與成長及發展與學習活動過程</a:t>
            </a:r>
            <a:r>
              <a:rPr lang="zh-TW" altLang="en-US" dirty="0" smtClean="0"/>
              <a:t>。</a:t>
            </a:r>
            <a:endParaRPr lang="en-US" altLang="zh-TW" dirty="0" smtClean="0"/>
          </a:p>
          <a:p>
            <a:r>
              <a:rPr lang="zh-TW" altLang="en-US" dirty="0"/>
              <a:t>廣義來說，各種觀察方式都可當評量來用，可用來評量幼兒的概念與能力，也就是說「</a:t>
            </a:r>
            <a:r>
              <a:rPr lang="zh-TW" altLang="en-US" b="1" dirty="0">
                <a:solidFill>
                  <a:srgbClr val="C00000"/>
                </a:solidFill>
              </a:rPr>
              <a:t>觀察</a:t>
            </a:r>
            <a:r>
              <a:rPr lang="zh-TW" altLang="en-US" dirty="0"/>
              <a:t>」即是一種「</a:t>
            </a:r>
            <a:r>
              <a:rPr lang="zh-TW" altLang="en-US" b="1" dirty="0">
                <a:solidFill>
                  <a:srgbClr val="C00000"/>
                </a:solidFill>
              </a:rPr>
              <a:t>評量</a:t>
            </a:r>
            <a:r>
              <a:rPr lang="zh-TW" altLang="en-US" dirty="0" smtClean="0"/>
              <a:t>」。</a:t>
            </a:r>
            <a:endParaRPr lang="en-US" altLang="zh-TW" dirty="0" smtClean="0"/>
          </a:p>
          <a:p>
            <a:r>
              <a:rPr lang="zh-TW" altLang="en-US" dirty="0"/>
              <a:t>幼兒學習評量就是</a:t>
            </a:r>
            <a:r>
              <a:rPr lang="zh-TW" altLang="en-US" b="1" dirty="0">
                <a:solidFill>
                  <a:srgbClr val="C00000"/>
                </a:solidFill>
              </a:rPr>
              <a:t>蒐集</a:t>
            </a:r>
            <a:r>
              <a:rPr lang="zh-TW" altLang="en-US" dirty="0"/>
              <a:t>與</a:t>
            </a:r>
            <a:r>
              <a:rPr lang="zh-TW" altLang="en-US" b="1" dirty="0">
                <a:solidFill>
                  <a:srgbClr val="C00000"/>
                </a:solidFill>
              </a:rPr>
              <a:t>記錄</a:t>
            </a:r>
            <a:r>
              <a:rPr lang="zh-TW" altLang="en-US" dirty="0"/>
              <a:t>幼兒在</a:t>
            </a:r>
            <a:r>
              <a:rPr lang="zh-TW" altLang="en-US" b="1" dirty="0">
                <a:solidFill>
                  <a:srgbClr val="C00000"/>
                </a:solidFill>
              </a:rPr>
              <a:t>學習歷程</a:t>
            </a:r>
            <a:r>
              <a:rPr lang="zh-TW" altLang="en-US" dirty="0"/>
              <a:t>的行為模式與進步情況，因此幼兒學習評量是我國幼兒教育法令所規範，也是幼兒園必須實施的，所以非常重要。</a:t>
            </a:r>
          </a:p>
        </p:txBody>
      </p:sp>
    </p:spTree>
    <p:extLst>
      <p:ext uri="{BB962C8B-B14F-4D97-AF65-F5344CB8AC3E}">
        <p14:creationId xmlns:p14="http://schemas.microsoft.com/office/powerpoint/2010/main" xmlns="" val="3497382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28572" y="812800"/>
            <a:ext cx="9134856" cy="4826001"/>
          </a:xfrm>
        </p:spPr>
        <p:txBody>
          <a:bodyPr>
            <a:normAutofit fontScale="92500"/>
          </a:bodyPr>
          <a:lstStyle/>
          <a:p>
            <a:r>
              <a:rPr lang="zh-TW" altLang="en-US" dirty="0"/>
              <a:t>「課程大綱」團隊規劃的幼兒學習評量指標及評分指引</a:t>
            </a:r>
            <a:r>
              <a:rPr lang="en-US" altLang="zh-TW" dirty="0"/>
              <a:t>29</a:t>
            </a:r>
            <a:r>
              <a:rPr lang="zh-TW" altLang="en-US" dirty="0"/>
              <a:t>條（總結性評量）──</a:t>
            </a:r>
            <a:r>
              <a:rPr lang="en-US" altLang="zh-TW" dirty="0"/>
              <a:t>《</a:t>
            </a:r>
            <a:r>
              <a:rPr lang="zh-TW" altLang="en-US" dirty="0"/>
              <a:t>幼兒園教保活動課程：幼兒學習評量手冊</a:t>
            </a:r>
            <a:r>
              <a:rPr lang="en-US" altLang="zh-TW" dirty="0"/>
              <a:t>》</a:t>
            </a:r>
            <a:r>
              <a:rPr lang="zh-TW" altLang="en-US" dirty="0"/>
              <a:t>（可上教育部國民及學前教育署或全國教保資訊網查詢），</a:t>
            </a:r>
            <a:r>
              <a:rPr lang="zh-TW" altLang="en-US" dirty="0" smtClean="0"/>
              <a:t>建議</a:t>
            </a:r>
            <a:r>
              <a:rPr lang="zh-TW" altLang="en-US" dirty="0"/>
              <a:t>幼兒園可先依六大</a:t>
            </a:r>
            <a:r>
              <a:rPr lang="zh-TW" altLang="en-US" dirty="0" smtClean="0"/>
              <a:t>核心素養（</a:t>
            </a:r>
            <a:r>
              <a:rPr lang="zh-TW" altLang="en-US" dirty="0" smtClean="0">
                <a:solidFill>
                  <a:srgbClr val="FF0000"/>
                </a:solidFill>
              </a:rPr>
              <a:t>覺知辨識</a:t>
            </a:r>
            <a:r>
              <a:rPr lang="zh-TW" altLang="en-US" dirty="0" smtClean="0"/>
              <a:t>、</a:t>
            </a:r>
            <a:r>
              <a:rPr lang="zh-TW" altLang="en-US" dirty="0" smtClean="0">
                <a:solidFill>
                  <a:srgbClr val="FF0000"/>
                </a:solidFill>
              </a:rPr>
              <a:t>表達</a:t>
            </a:r>
            <a:r>
              <a:rPr lang="zh-TW" altLang="en-US" dirty="0">
                <a:solidFill>
                  <a:srgbClr val="FF0000"/>
                </a:solidFill>
              </a:rPr>
              <a:t>溝通</a:t>
            </a:r>
            <a:r>
              <a:rPr lang="zh-TW" altLang="en-US" dirty="0"/>
              <a:t>、</a:t>
            </a:r>
            <a:r>
              <a:rPr lang="zh-TW" altLang="en-US" dirty="0">
                <a:solidFill>
                  <a:srgbClr val="FF0000"/>
                </a:solidFill>
              </a:rPr>
              <a:t>關懷合作</a:t>
            </a:r>
            <a:r>
              <a:rPr lang="zh-TW" altLang="en-US" dirty="0"/>
              <a:t>、</a:t>
            </a:r>
            <a:r>
              <a:rPr lang="zh-TW" altLang="en-US" dirty="0">
                <a:solidFill>
                  <a:srgbClr val="FF0000"/>
                </a:solidFill>
              </a:rPr>
              <a:t>推理賞析</a:t>
            </a:r>
            <a:r>
              <a:rPr lang="zh-TW" altLang="en-US" dirty="0"/>
              <a:t>、</a:t>
            </a:r>
            <a:r>
              <a:rPr lang="zh-TW" altLang="en-US" dirty="0">
                <a:solidFill>
                  <a:srgbClr val="FF0000"/>
                </a:solidFill>
              </a:rPr>
              <a:t>想像創造</a:t>
            </a:r>
            <a:r>
              <a:rPr lang="zh-TW" altLang="en-US" dirty="0"/>
              <a:t>、</a:t>
            </a:r>
            <a:r>
              <a:rPr lang="zh-TW" altLang="en-US" dirty="0">
                <a:solidFill>
                  <a:srgbClr val="FF0000"/>
                </a:solidFill>
              </a:rPr>
              <a:t>自主管理</a:t>
            </a:r>
            <a:r>
              <a:rPr lang="zh-TW" altLang="en-US" dirty="0"/>
              <a:t>）的定義自編園</a:t>
            </a:r>
            <a:r>
              <a:rPr lang="zh-TW" altLang="en-US" dirty="0" smtClean="0"/>
              <a:t>內分齡的學期或學年總結</a:t>
            </a:r>
            <a:r>
              <a:rPr lang="zh-TW" altLang="en-US" dirty="0"/>
              <a:t>性評量</a:t>
            </a:r>
            <a:r>
              <a:rPr lang="zh-TW" altLang="en-US" dirty="0" smtClean="0"/>
              <a:t>。</a:t>
            </a:r>
            <a:endParaRPr lang="en-US" altLang="zh-TW" dirty="0" smtClean="0"/>
          </a:p>
          <a:p>
            <a:r>
              <a:rPr lang="zh-TW" altLang="en-US" dirty="0"/>
              <a:t>表</a:t>
            </a:r>
            <a:r>
              <a:rPr lang="en-US" altLang="zh-TW" dirty="0"/>
              <a:t>7-4</a:t>
            </a:r>
            <a:r>
              <a:rPr lang="zh-TW" altLang="en-US" dirty="0"/>
              <a:t>僅列出中班年齡層幼兒園自編的總結性評量，完整的幼兒園各年齡層之評量</a:t>
            </a:r>
            <a:r>
              <a:rPr lang="zh-TW" altLang="en-US" dirty="0" smtClean="0"/>
              <a:t>表參見前列專書之附錄</a:t>
            </a:r>
            <a:r>
              <a:rPr lang="zh-TW" altLang="en-US" dirty="0"/>
              <a:t>十五至</a:t>
            </a:r>
            <a:r>
              <a:rPr lang="zh-TW" altLang="en-US" dirty="0" smtClean="0"/>
              <a:t>十七。</a:t>
            </a:r>
            <a:endParaRPr lang="zh-TW" altLang="en-US" dirty="0"/>
          </a:p>
        </p:txBody>
      </p:sp>
    </p:spTree>
    <p:extLst>
      <p:ext uri="{BB962C8B-B14F-4D97-AF65-F5344CB8AC3E}">
        <p14:creationId xmlns:p14="http://schemas.microsoft.com/office/powerpoint/2010/main" xmlns="" val="40229974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720267" y="448733"/>
            <a:ext cx="461665" cy="2580194"/>
          </a:xfrm>
          <a:prstGeom prst="rect">
            <a:avLst/>
          </a:prstGeom>
          <a:noFill/>
        </p:spPr>
        <p:txBody>
          <a:bodyPr vert="eaVert" wrap="none" rtlCol="0">
            <a:spAutoFit/>
          </a:bodyPr>
          <a:lstStyle/>
          <a:p>
            <a:r>
              <a:rPr lang="zh-TW" altLang="en-US" dirty="0" smtClean="0"/>
              <a:t>表        幼兒總結性評量表</a:t>
            </a:r>
            <a:endParaRPr lang="zh-TW" altLang="en-US" dirty="0"/>
          </a:p>
        </p:txBody>
      </p:sp>
      <p:sp>
        <p:nvSpPr>
          <p:cNvPr id="5" name="文字方塊 4"/>
          <p:cNvSpPr txBox="1"/>
          <p:nvPr/>
        </p:nvSpPr>
        <p:spPr>
          <a:xfrm>
            <a:off x="2692053" y="651932"/>
            <a:ext cx="518091" cy="369332"/>
          </a:xfrm>
          <a:prstGeom prst="rect">
            <a:avLst/>
          </a:prstGeom>
          <a:noFill/>
        </p:spPr>
        <p:txBody>
          <a:bodyPr wrap="none" rtlCol="0">
            <a:spAutoFit/>
          </a:bodyPr>
          <a:lstStyle/>
          <a:p>
            <a:r>
              <a:rPr lang="en-US" altLang="zh-TW" dirty="0" smtClean="0"/>
              <a:t>7-4</a:t>
            </a:r>
            <a:endParaRPr lang="zh-TW" altLang="en-US" dirty="0"/>
          </a:p>
        </p:txBody>
      </p:sp>
      <p:pic>
        <p:nvPicPr>
          <p:cNvPr id="6" name="圖片 5"/>
          <p:cNvPicPr>
            <a:picLocks noChangeAspect="1"/>
          </p:cNvPicPr>
          <p:nvPr/>
        </p:nvPicPr>
        <p:blipFill>
          <a:blip r:embed="rId2">
            <a:lum bright="-20000" contrast="40000"/>
          </a:blip>
          <a:stretch>
            <a:fillRect/>
          </a:stretch>
        </p:blipFill>
        <p:spPr>
          <a:xfrm>
            <a:off x="3336860" y="143934"/>
            <a:ext cx="5299140" cy="65924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981152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720267" y="448733"/>
            <a:ext cx="461665" cy="3272691"/>
          </a:xfrm>
          <a:prstGeom prst="rect">
            <a:avLst/>
          </a:prstGeom>
          <a:noFill/>
        </p:spPr>
        <p:txBody>
          <a:bodyPr vert="eaVert" wrap="none" rtlCol="0">
            <a:spAutoFit/>
          </a:bodyPr>
          <a:lstStyle/>
          <a:p>
            <a:r>
              <a:rPr lang="zh-TW" altLang="en-US" dirty="0" smtClean="0"/>
              <a:t>表        幼兒總結性評量表（續）</a:t>
            </a:r>
            <a:endParaRPr lang="zh-TW" altLang="en-US" dirty="0"/>
          </a:p>
        </p:txBody>
      </p:sp>
      <p:sp>
        <p:nvSpPr>
          <p:cNvPr id="5" name="文字方塊 4"/>
          <p:cNvSpPr txBox="1"/>
          <p:nvPr/>
        </p:nvSpPr>
        <p:spPr>
          <a:xfrm>
            <a:off x="2692053" y="651932"/>
            <a:ext cx="518091" cy="369332"/>
          </a:xfrm>
          <a:prstGeom prst="rect">
            <a:avLst/>
          </a:prstGeom>
          <a:noFill/>
        </p:spPr>
        <p:txBody>
          <a:bodyPr wrap="none" rtlCol="0">
            <a:spAutoFit/>
          </a:bodyPr>
          <a:lstStyle/>
          <a:p>
            <a:r>
              <a:rPr lang="en-US" altLang="zh-TW" dirty="0" smtClean="0"/>
              <a:t>7-4</a:t>
            </a:r>
            <a:endParaRPr lang="zh-TW" altLang="en-US" dirty="0"/>
          </a:p>
        </p:txBody>
      </p:sp>
      <p:pic>
        <p:nvPicPr>
          <p:cNvPr id="2" name="圖片 1"/>
          <p:cNvPicPr>
            <a:picLocks noChangeAspect="1"/>
          </p:cNvPicPr>
          <p:nvPr/>
        </p:nvPicPr>
        <p:blipFill>
          <a:blip r:embed="rId2">
            <a:lum bright="-20000" contrast="40000"/>
          </a:blip>
          <a:stretch>
            <a:fillRect/>
          </a:stretch>
        </p:blipFill>
        <p:spPr>
          <a:xfrm>
            <a:off x="3238358" y="118532"/>
            <a:ext cx="5909713" cy="65870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193596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720267" y="448733"/>
            <a:ext cx="461665" cy="3272691"/>
          </a:xfrm>
          <a:prstGeom prst="rect">
            <a:avLst/>
          </a:prstGeom>
          <a:noFill/>
        </p:spPr>
        <p:txBody>
          <a:bodyPr vert="eaVert" wrap="none" rtlCol="0">
            <a:spAutoFit/>
          </a:bodyPr>
          <a:lstStyle/>
          <a:p>
            <a:r>
              <a:rPr lang="zh-TW" altLang="en-US" dirty="0" smtClean="0"/>
              <a:t>表        幼兒總結性評量表（續）</a:t>
            </a:r>
            <a:endParaRPr lang="zh-TW" altLang="en-US" dirty="0"/>
          </a:p>
        </p:txBody>
      </p:sp>
      <p:sp>
        <p:nvSpPr>
          <p:cNvPr id="5" name="文字方塊 4"/>
          <p:cNvSpPr txBox="1"/>
          <p:nvPr/>
        </p:nvSpPr>
        <p:spPr>
          <a:xfrm>
            <a:off x="2692053" y="651932"/>
            <a:ext cx="518091" cy="369332"/>
          </a:xfrm>
          <a:prstGeom prst="rect">
            <a:avLst/>
          </a:prstGeom>
          <a:noFill/>
        </p:spPr>
        <p:txBody>
          <a:bodyPr wrap="none" rtlCol="0">
            <a:spAutoFit/>
          </a:bodyPr>
          <a:lstStyle/>
          <a:p>
            <a:r>
              <a:rPr lang="en-US" altLang="zh-TW" dirty="0" smtClean="0"/>
              <a:t>7-4</a:t>
            </a:r>
            <a:endParaRPr lang="zh-TW" altLang="en-US" dirty="0"/>
          </a:p>
        </p:txBody>
      </p:sp>
      <p:pic>
        <p:nvPicPr>
          <p:cNvPr id="3" name="圖片 2"/>
          <p:cNvPicPr>
            <a:picLocks noChangeAspect="1"/>
          </p:cNvPicPr>
          <p:nvPr/>
        </p:nvPicPr>
        <p:blipFill>
          <a:blip r:embed="rId2">
            <a:lum bright="-20000" contrast="40000"/>
          </a:blip>
          <a:stretch>
            <a:fillRect/>
          </a:stretch>
        </p:blipFill>
        <p:spPr>
          <a:xfrm>
            <a:off x="3238358" y="107293"/>
            <a:ext cx="5525116" cy="66575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6388388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720267" y="448733"/>
            <a:ext cx="461665" cy="3272691"/>
          </a:xfrm>
          <a:prstGeom prst="rect">
            <a:avLst/>
          </a:prstGeom>
          <a:noFill/>
        </p:spPr>
        <p:txBody>
          <a:bodyPr vert="eaVert" wrap="none" rtlCol="0">
            <a:spAutoFit/>
          </a:bodyPr>
          <a:lstStyle/>
          <a:p>
            <a:r>
              <a:rPr lang="zh-TW" altLang="en-US" dirty="0" smtClean="0"/>
              <a:t>表        幼兒總結性評量表（續）</a:t>
            </a:r>
            <a:endParaRPr lang="zh-TW" altLang="en-US" dirty="0"/>
          </a:p>
        </p:txBody>
      </p:sp>
      <p:sp>
        <p:nvSpPr>
          <p:cNvPr id="5" name="文字方塊 4"/>
          <p:cNvSpPr txBox="1"/>
          <p:nvPr/>
        </p:nvSpPr>
        <p:spPr>
          <a:xfrm>
            <a:off x="2692053" y="651932"/>
            <a:ext cx="518091" cy="369332"/>
          </a:xfrm>
          <a:prstGeom prst="rect">
            <a:avLst/>
          </a:prstGeom>
          <a:noFill/>
        </p:spPr>
        <p:txBody>
          <a:bodyPr wrap="none" rtlCol="0">
            <a:spAutoFit/>
          </a:bodyPr>
          <a:lstStyle/>
          <a:p>
            <a:r>
              <a:rPr lang="en-US" altLang="zh-TW" dirty="0" smtClean="0"/>
              <a:t>7-4</a:t>
            </a:r>
            <a:endParaRPr lang="zh-TW" altLang="en-US" dirty="0"/>
          </a:p>
        </p:txBody>
      </p:sp>
      <p:pic>
        <p:nvPicPr>
          <p:cNvPr id="2" name="圖片 1"/>
          <p:cNvPicPr>
            <a:picLocks noChangeAspect="1"/>
          </p:cNvPicPr>
          <p:nvPr/>
        </p:nvPicPr>
        <p:blipFill>
          <a:blip r:embed="rId2">
            <a:lum bright="-20000" contrast="40000"/>
          </a:blip>
          <a:stretch>
            <a:fillRect/>
          </a:stretch>
        </p:blipFill>
        <p:spPr>
          <a:xfrm>
            <a:off x="3238358" y="135465"/>
            <a:ext cx="5777630" cy="64092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650077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28572" y="584200"/>
            <a:ext cx="9134856" cy="5054601"/>
          </a:xfrm>
        </p:spPr>
        <p:txBody>
          <a:bodyPr/>
          <a:lstStyle/>
          <a:p>
            <a:r>
              <a:rPr lang="zh-TW" altLang="en-US" dirty="0"/>
              <a:t>此份總結性評量是依據「課程大綱」六大核心素養之定義，某幼兒園的願景（多元、自信、創造）及園內幼兒發展概況，經全園老師開會討論決議編擬而成，是屬於幼兒園本位之總結性</a:t>
            </a:r>
            <a:r>
              <a:rPr lang="zh-TW" altLang="en-US" dirty="0" smtClean="0"/>
              <a:t>評量。</a:t>
            </a:r>
            <a:endParaRPr lang="en-US" altLang="zh-TW" dirty="0" smtClean="0"/>
          </a:p>
          <a:p>
            <a:r>
              <a:rPr lang="zh-TW" altLang="en-US" dirty="0"/>
              <a:t>至於所依據之「課程大綱」六大核心素養之定義，</a:t>
            </a:r>
            <a:r>
              <a:rPr lang="zh-TW" altLang="en-US" dirty="0" smtClean="0"/>
              <a:t>如後說明。</a:t>
            </a:r>
            <a:endParaRPr lang="en-US" altLang="zh-TW" dirty="0" smtClean="0"/>
          </a:p>
          <a:p>
            <a:r>
              <a:rPr lang="zh-TW" altLang="en-US" dirty="0" smtClean="0"/>
              <a:t>如園內老師在尚未精熟「課程大綱」</a:t>
            </a:r>
            <a:r>
              <a:rPr lang="zh-TW" altLang="en-US" dirty="0" smtClean="0">
                <a:solidFill>
                  <a:srgbClr val="FF0000"/>
                </a:solidFill>
              </a:rPr>
              <a:t>六大核心素養</a:t>
            </a:r>
            <a:r>
              <a:rPr lang="zh-TW" altLang="en-US" dirty="0" smtClean="0"/>
              <a:t>評量指標之前，可先暫用「課程大綱」</a:t>
            </a:r>
            <a:r>
              <a:rPr lang="zh-TW" altLang="en-US" dirty="0" smtClean="0">
                <a:solidFill>
                  <a:srgbClr val="FF0000"/>
                </a:solidFill>
              </a:rPr>
              <a:t>六大領域</a:t>
            </a:r>
            <a:r>
              <a:rPr lang="zh-TW" altLang="en-US" dirty="0" smtClean="0"/>
              <a:t>之分齡學習指標來編擬幼兒園本位之總結性評量。</a:t>
            </a:r>
            <a:endParaRPr lang="zh-TW" altLang="en-US" dirty="0"/>
          </a:p>
        </p:txBody>
      </p:sp>
    </p:spTree>
    <p:extLst>
      <p:ext uri="{BB962C8B-B14F-4D97-AF65-F5344CB8AC3E}">
        <p14:creationId xmlns:p14="http://schemas.microsoft.com/office/powerpoint/2010/main" xmlns="" val="7482117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1414610" y="808567"/>
            <a:ext cx="6959600" cy="558800"/>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1393105" y="808567"/>
            <a:ext cx="9134856" cy="4999566"/>
          </a:xfrm>
        </p:spPr>
        <p:txBody>
          <a:bodyPr>
            <a:normAutofit/>
          </a:bodyPr>
          <a:lstStyle/>
          <a:p>
            <a:pPr marL="45720" indent="0">
              <a:buNone/>
            </a:pPr>
            <a:r>
              <a:rPr lang="en-US" altLang="zh-TW" b="1" dirty="0" smtClean="0">
                <a:solidFill>
                  <a:srgbClr val="7030A0"/>
                </a:solidFill>
              </a:rPr>
              <a:t>(</a:t>
            </a:r>
            <a:r>
              <a:rPr lang="zh-TW" altLang="en-US" b="1" dirty="0" smtClean="0">
                <a:solidFill>
                  <a:srgbClr val="7030A0"/>
                </a:solidFill>
              </a:rPr>
              <a:t>四</a:t>
            </a:r>
            <a:r>
              <a:rPr lang="en-US" altLang="zh-TW" b="1" dirty="0" smtClean="0">
                <a:solidFill>
                  <a:srgbClr val="7030A0"/>
                </a:solidFill>
              </a:rPr>
              <a:t>)</a:t>
            </a:r>
            <a:r>
              <a:rPr lang="zh-TW" altLang="en-US" b="1" dirty="0" smtClean="0">
                <a:solidFill>
                  <a:srgbClr val="7030A0"/>
                </a:solidFill>
              </a:rPr>
              <a:t>、</a:t>
            </a:r>
            <a:r>
              <a:rPr lang="zh-TW" altLang="en-US" b="1" dirty="0">
                <a:solidFill>
                  <a:srgbClr val="7030A0"/>
                </a:solidFill>
              </a:rPr>
              <a:t>追蹤評量</a:t>
            </a:r>
            <a:endParaRPr lang="en-US" altLang="zh-TW" b="1" dirty="0" smtClean="0">
              <a:solidFill>
                <a:srgbClr val="7030A0"/>
              </a:solidFill>
            </a:endParaRPr>
          </a:p>
          <a:p>
            <a:r>
              <a:rPr lang="zh-TW" altLang="en-US" dirty="0"/>
              <a:t>追蹤評量是指，在教學活動結束一段時間之後，老師要了解幼兒將學習成果內化程度的一種評量</a:t>
            </a:r>
            <a:r>
              <a:rPr lang="zh-TW" altLang="en-US" dirty="0" smtClean="0"/>
              <a:t>。</a:t>
            </a:r>
            <a:endParaRPr lang="en-US" altLang="zh-TW" dirty="0" smtClean="0"/>
          </a:p>
          <a:p>
            <a:r>
              <a:rPr lang="zh-TW" altLang="en-US" dirty="0" smtClean="0"/>
              <a:t>適時</a:t>
            </a:r>
            <a:r>
              <a:rPr lang="zh-TW" altLang="en-US" dirty="0"/>
              <a:t>提供輔導措施或進行課程與教學的改善，這樣具有循環性的評量系統才能完善有效</a:t>
            </a:r>
            <a:r>
              <a:rPr lang="zh-TW" altLang="en-US" dirty="0" smtClean="0"/>
              <a:t>。</a:t>
            </a:r>
            <a:endParaRPr lang="en-US" altLang="zh-TW" dirty="0" smtClean="0"/>
          </a:p>
        </p:txBody>
      </p:sp>
    </p:spTree>
    <p:extLst>
      <p:ext uri="{BB962C8B-B14F-4D97-AF65-F5344CB8AC3E}">
        <p14:creationId xmlns:p14="http://schemas.microsoft.com/office/powerpoint/2010/main" xmlns="" val="30149921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1477771" y="1284393"/>
            <a:ext cx="7109799" cy="5588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4" name="手繪多邊形 3"/>
          <p:cNvSpPr/>
          <p:nvPr/>
        </p:nvSpPr>
        <p:spPr>
          <a:xfrm>
            <a:off x="1388533" y="577427"/>
            <a:ext cx="4321009" cy="651933"/>
          </a:xfrm>
          <a:custGeom>
            <a:avLst/>
            <a:gdLst>
              <a:gd name="connsiteX0" fmla="*/ 0 w 4321009"/>
              <a:gd name="connsiteY0" fmla="*/ 93133 h 651933"/>
              <a:gd name="connsiteX1" fmla="*/ 0 w 4321009"/>
              <a:gd name="connsiteY1" fmla="*/ 93133 h 651933"/>
              <a:gd name="connsiteX2" fmla="*/ 67734 w 4321009"/>
              <a:gd name="connsiteY2" fmla="*/ 160866 h 651933"/>
              <a:gd name="connsiteX3" fmla="*/ 110067 w 4321009"/>
              <a:gd name="connsiteY3" fmla="*/ 194733 h 651933"/>
              <a:gd name="connsiteX4" fmla="*/ 127000 w 4321009"/>
              <a:gd name="connsiteY4" fmla="*/ 245533 h 651933"/>
              <a:gd name="connsiteX5" fmla="*/ 160867 w 4321009"/>
              <a:gd name="connsiteY5" fmla="*/ 279400 h 651933"/>
              <a:gd name="connsiteX6" fmla="*/ 194734 w 4321009"/>
              <a:gd name="connsiteY6" fmla="*/ 330200 h 651933"/>
              <a:gd name="connsiteX7" fmla="*/ 228600 w 4321009"/>
              <a:gd name="connsiteY7" fmla="*/ 389466 h 651933"/>
              <a:gd name="connsiteX8" fmla="*/ 254000 w 4321009"/>
              <a:gd name="connsiteY8" fmla="*/ 397933 h 651933"/>
              <a:gd name="connsiteX9" fmla="*/ 270934 w 4321009"/>
              <a:gd name="connsiteY9" fmla="*/ 431800 h 651933"/>
              <a:gd name="connsiteX10" fmla="*/ 296334 w 4321009"/>
              <a:gd name="connsiteY10" fmla="*/ 457200 h 651933"/>
              <a:gd name="connsiteX11" fmla="*/ 372534 w 4321009"/>
              <a:gd name="connsiteY11" fmla="*/ 508000 h 651933"/>
              <a:gd name="connsiteX12" fmla="*/ 423334 w 4321009"/>
              <a:gd name="connsiteY12" fmla="*/ 524933 h 651933"/>
              <a:gd name="connsiteX13" fmla="*/ 448734 w 4321009"/>
              <a:gd name="connsiteY13" fmla="*/ 541866 h 651933"/>
              <a:gd name="connsiteX14" fmla="*/ 550334 w 4321009"/>
              <a:gd name="connsiteY14" fmla="*/ 567266 h 651933"/>
              <a:gd name="connsiteX15" fmla="*/ 618067 w 4321009"/>
              <a:gd name="connsiteY15" fmla="*/ 601133 h 651933"/>
              <a:gd name="connsiteX16" fmla="*/ 745067 w 4321009"/>
              <a:gd name="connsiteY16" fmla="*/ 626533 h 651933"/>
              <a:gd name="connsiteX17" fmla="*/ 855134 w 4321009"/>
              <a:gd name="connsiteY17" fmla="*/ 651933 h 651933"/>
              <a:gd name="connsiteX18" fmla="*/ 3200400 w 4321009"/>
              <a:gd name="connsiteY18" fmla="*/ 643466 h 651933"/>
              <a:gd name="connsiteX19" fmla="*/ 3225800 w 4321009"/>
              <a:gd name="connsiteY19" fmla="*/ 635000 h 651933"/>
              <a:gd name="connsiteX20" fmla="*/ 3302000 w 4321009"/>
              <a:gd name="connsiteY20" fmla="*/ 609600 h 651933"/>
              <a:gd name="connsiteX21" fmla="*/ 3462867 w 4321009"/>
              <a:gd name="connsiteY21" fmla="*/ 601133 h 651933"/>
              <a:gd name="connsiteX22" fmla="*/ 3632200 w 4321009"/>
              <a:gd name="connsiteY22" fmla="*/ 584200 h 651933"/>
              <a:gd name="connsiteX23" fmla="*/ 3750734 w 4321009"/>
              <a:gd name="connsiteY23" fmla="*/ 558800 h 651933"/>
              <a:gd name="connsiteX24" fmla="*/ 3818467 w 4321009"/>
              <a:gd name="connsiteY24" fmla="*/ 550333 h 651933"/>
              <a:gd name="connsiteX25" fmla="*/ 3852334 w 4321009"/>
              <a:gd name="connsiteY25" fmla="*/ 533400 h 651933"/>
              <a:gd name="connsiteX26" fmla="*/ 3894667 w 4321009"/>
              <a:gd name="connsiteY26" fmla="*/ 524933 h 651933"/>
              <a:gd name="connsiteX27" fmla="*/ 3979334 w 4321009"/>
              <a:gd name="connsiteY27" fmla="*/ 482600 h 651933"/>
              <a:gd name="connsiteX28" fmla="*/ 4064000 w 4321009"/>
              <a:gd name="connsiteY28" fmla="*/ 457200 h 651933"/>
              <a:gd name="connsiteX29" fmla="*/ 4106334 w 4321009"/>
              <a:gd name="connsiteY29" fmla="*/ 431800 h 651933"/>
              <a:gd name="connsiteX30" fmla="*/ 4140200 w 4321009"/>
              <a:gd name="connsiteY30" fmla="*/ 423333 h 651933"/>
              <a:gd name="connsiteX31" fmla="*/ 4199467 w 4321009"/>
              <a:gd name="connsiteY31" fmla="*/ 406400 h 651933"/>
              <a:gd name="connsiteX32" fmla="*/ 4233334 w 4321009"/>
              <a:gd name="connsiteY32" fmla="*/ 389466 h 651933"/>
              <a:gd name="connsiteX33" fmla="*/ 4284134 w 4321009"/>
              <a:gd name="connsiteY33" fmla="*/ 355600 h 651933"/>
              <a:gd name="connsiteX34" fmla="*/ 4292600 w 4321009"/>
              <a:gd name="connsiteY34" fmla="*/ 321733 h 651933"/>
              <a:gd name="connsiteX35" fmla="*/ 4309534 w 4321009"/>
              <a:gd name="connsiteY35" fmla="*/ 304800 h 651933"/>
              <a:gd name="connsiteX36" fmla="*/ 4318000 w 4321009"/>
              <a:gd name="connsiteY36" fmla="*/ 245533 h 651933"/>
              <a:gd name="connsiteX37" fmla="*/ 4284134 w 4321009"/>
              <a:gd name="connsiteY37" fmla="*/ 84666 h 651933"/>
              <a:gd name="connsiteX38" fmla="*/ 4233334 w 4321009"/>
              <a:gd name="connsiteY38" fmla="*/ 67733 h 651933"/>
              <a:gd name="connsiteX39" fmla="*/ 4199467 w 4321009"/>
              <a:gd name="connsiteY39" fmla="*/ 42333 h 651933"/>
              <a:gd name="connsiteX40" fmla="*/ 4174067 w 4321009"/>
              <a:gd name="connsiteY40" fmla="*/ 33866 h 651933"/>
              <a:gd name="connsiteX41" fmla="*/ 4089400 w 4321009"/>
              <a:gd name="connsiteY41" fmla="*/ 16933 h 651933"/>
              <a:gd name="connsiteX42" fmla="*/ 4064000 w 4321009"/>
              <a:gd name="connsiteY42" fmla="*/ 8466 h 651933"/>
              <a:gd name="connsiteX43" fmla="*/ 4021667 w 4321009"/>
              <a:gd name="connsiteY43" fmla="*/ 0 h 651933"/>
              <a:gd name="connsiteX44" fmla="*/ 3699934 w 4321009"/>
              <a:gd name="connsiteY44" fmla="*/ 8466 h 651933"/>
              <a:gd name="connsiteX45" fmla="*/ 3674534 w 4321009"/>
              <a:gd name="connsiteY45" fmla="*/ 16933 h 651933"/>
              <a:gd name="connsiteX46" fmla="*/ 3589867 w 4321009"/>
              <a:gd name="connsiteY46" fmla="*/ 25400 h 651933"/>
              <a:gd name="connsiteX47" fmla="*/ 3522134 w 4321009"/>
              <a:gd name="connsiteY47" fmla="*/ 59266 h 651933"/>
              <a:gd name="connsiteX48" fmla="*/ 3327400 w 4321009"/>
              <a:gd name="connsiteY48" fmla="*/ 76200 h 651933"/>
              <a:gd name="connsiteX49" fmla="*/ 3107267 w 4321009"/>
              <a:gd name="connsiteY49" fmla="*/ 93133 h 651933"/>
              <a:gd name="connsiteX50" fmla="*/ 2895600 w 4321009"/>
              <a:gd name="connsiteY50" fmla="*/ 110066 h 651933"/>
              <a:gd name="connsiteX51" fmla="*/ 2844800 w 4321009"/>
              <a:gd name="connsiteY51" fmla="*/ 118533 h 651933"/>
              <a:gd name="connsiteX52" fmla="*/ 2802467 w 4321009"/>
              <a:gd name="connsiteY52" fmla="*/ 127000 h 651933"/>
              <a:gd name="connsiteX53" fmla="*/ 2269067 w 4321009"/>
              <a:gd name="connsiteY53" fmla="*/ 143933 h 651933"/>
              <a:gd name="connsiteX54" fmla="*/ 228600 w 4321009"/>
              <a:gd name="connsiteY54" fmla="*/ 152400 h 651933"/>
              <a:gd name="connsiteX55" fmla="*/ 0 w 4321009"/>
              <a:gd name="connsiteY55" fmla="*/ 93133 h 65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321009" h="651933">
                <a:moveTo>
                  <a:pt x="0" y="93133"/>
                </a:moveTo>
                <a:lnTo>
                  <a:pt x="0" y="93133"/>
                </a:lnTo>
                <a:cubicBezTo>
                  <a:pt x="22578" y="115711"/>
                  <a:pt x="44272" y="139209"/>
                  <a:pt x="67734" y="160866"/>
                </a:cubicBezTo>
                <a:cubicBezTo>
                  <a:pt x="81013" y="173123"/>
                  <a:pt x="99704" y="179929"/>
                  <a:pt x="110067" y="194733"/>
                </a:cubicBezTo>
                <a:cubicBezTo>
                  <a:pt x="120303" y="209356"/>
                  <a:pt x="117817" y="230227"/>
                  <a:pt x="127000" y="245533"/>
                </a:cubicBezTo>
                <a:cubicBezTo>
                  <a:pt x="135214" y="259223"/>
                  <a:pt x="150894" y="266933"/>
                  <a:pt x="160867" y="279400"/>
                </a:cubicBezTo>
                <a:cubicBezTo>
                  <a:pt x="173580" y="295292"/>
                  <a:pt x="184263" y="312749"/>
                  <a:pt x="194734" y="330200"/>
                </a:cubicBezTo>
                <a:cubicBezTo>
                  <a:pt x="200503" y="339815"/>
                  <a:pt x="217336" y="380455"/>
                  <a:pt x="228600" y="389466"/>
                </a:cubicBezTo>
                <a:cubicBezTo>
                  <a:pt x="235569" y="395041"/>
                  <a:pt x="245533" y="395111"/>
                  <a:pt x="254000" y="397933"/>
                </a:cubicBezTo>
                <a:cubicBezTo>
                  <a:pt x="259645" y="409222"/>
                  <a:pt x="263598" y="421529"/>
                  <a:pt x="270934" y="431800"/>
                </a:cubicBezTo>
                <a:cubicBezTo>
                  <a:pt x="277894" y="441543"/>
                  <a:pt x="287323" y="449315"/>
                  <a:pt x="296334" y="457200"/>
                </a:cubicBezTo>
                <a:cubicBezTo>
                  <a:pt x="325200" y="482457"/>
                  <a:pt x="338794" y="494504"/>
                  <a:pt x="372534" y="508000"/>
                </a:cubicBezTo>
                <a:cubicBezTo>
                  <a:pt x="389107" y="514629"/>
                  <a:pt x="407023" y="517684"/>
                  <a:pt x="423334" y="524933"/>
                </a:cubicBezTo>
                <a:cubicBezTo>
                  <a:pt x="432633" y="529066"/>
                  <a:pt x="439081" y="538648"/>
                  <a:pt x="448734" y="541866"/>
                </a:cubicBezTo>
                <a:cubicBezTo>
                  <a:pt x="481852" y="552905"/>
                  <a:pt x="550334" y="567266"/>
                  <a:pt x="550334" y="567266"/>
                </a:cubicBezTo>
                <a:cubicBezTo>
                  <a:pt x="572912" y="578555"/>
                  <a:pt x="594630" y="591758"/>
                  <a:pt x="618067" y="601133"/>
                </a:cubicBezTo>
                <a:cubicBezTo>
                  <a:pt x="665487" y="620101"/>
                  <a:pt x="694295" y="620186"/>
                  <a:pt x="745067" y="626533"/>
                </a:cubicBezTo>
                <a:cubicBezTo>
                  <a:pt x="771221" y="634005"/>
                  <a:pt x="825526" y="651933"/>
                  <a:pt x="855134" y="651933"/>
                </a:cubicBezTo>
                <a:lnTo>
                  <a:pt x="3200400" y="643466"/>
                </a:lnTo>
                <a:cubicBezTo>
                  <a:pt x="3208867" y="640644"/>
                  <a:pt x="3217444" y="638134"/>
                  <a:pt x="3225800" y="635000"/>
                </a:cubicBezTo>
                <a:cubicBezTo>
                  <a:pt x="3247615" y="626819"/>
                  <a:pt x="3277370" y="611742"/>
                  <a:pt x="3302000" y="609600"/>
                </a:cubicBezTo>
                <a:cubicBezTo>
                  <a:pt x="3355495" y="604948"/>
                  <a:pt x="3409329" y="605251"/>
                  <a:pt x="3462867" y="601133"/>
                </a:cubicBezTo>
                <a:cubicBezTo>
                  <a:pt x="3519426" y="596782"/>
                  <a:pt x="3632200" y="584200"/>
                  <a:pt x="3632200" y="584200"/>
                </a:cubicBezTo>
                <a:cubicBezTo>
                  <a:pt x="3670685" y="574578"/>
                  <a:pt x="3712294" y="563605"/>
                  <a:pt x="3750734" y="558800"/>
                </a:cubicBezTo>
                <a:lnTo>
                  <a:pt x="3818467" y="550333"/>
                </a:lnTo>
                <a:cubicBezTo>
                  <a:pt x="3829756" y="544689"/>
                  <a:pt x="3840360" y="537391"/>
                  <a:pt x="3852334" y="533400"/>
                </a:cubicBezTo>
                <a:cubicBezTo>
                  <a:pt x="3865986" y="528849"/>
                  <a:pt x="3881306" y="530277"/>
                  <a:pt x="3894667" y="524933"/>
                </a:cubicBezTo>
                <a:cubicBezTo>
                  <a:pt x="3923964" y="513214"/>
                  <a:pt x="3949400" y="492578"/>
                  <a:pt x="3979334" y="482600"/>
                </a:cubicBezTo>
                <a:cubicBezTo>
                  <a:pt x="4041173" y="461986"/>
                  <a:pt x="4012818" y="469995"/>
                  <a:pt x="4064000" y="457200"/>
                </a:cubicBezTo>
                <a:cubicBezTo>
                  <a:pt x="4078111" y="448733"/>
                  <a:pt x="4091296" y="438484"/>
                  <a:pt x="4106334" y="431800"/>
                </a:cubicBezTo>
                <a:cubicBezTo>
                  <a:pt x="4116967" y="427074"/>
                  <a:pt x="4129012" y="426530"/>
                  <a:pt x="4140200" y="423333"/>
                </a:cubicBezTo>
                <a:cubicBezTo>
                  <a:pt x="4225174" y="399054"/>
                  <a:pt x="4093660" y="432849"/>
                  <a:pt x="4199467" y="406400"/>
                </a:cubicBezTo>
                <a:cubicBezTo>
                  <a:pt x="4210756" y="400755"/>
                  <a:pt x="4222511" y="395960"/>
                  <a:pt x="4233334" y="389466"/>
                </a:cubicBezTo>
                <a:cubicBezTo>
                  <a:pt x="4250785" y="378995"/>
                  <a:pt x="4284134" y="355600"/>
                  <a:pt x="4284134" y="355600"/>
                </a:cubicBezTo>
                <a:cubicBezTo>
                  <a:pt x="4286956" y="344311"/>
                  <a:pt x="4287396" y="332141"/>
                  <a:pt x="4292600" y="321733"/>
                </a:cubicBezTo>
                <a:cubicBezTo>
                  <a:pt x="4296170" y="314593"/>
                  <a:pt x="4307010" y="312373"/>
                  <a:pt x="4309534" y="304800"/>
                </a:cubicBezTo>
                <a:cubicBezTo>
                  <a:pt x="4315845" y="285868"/>
                  <a:pt x="4315178" y="265289"/>
                  <a:pt x="4318000" y="245533"/>
                </a:cubicBezTo>
                <a:cubicBezTo>
                  <a:pt x="4315027" y="197967"/>
                  <a:pt x="4339875" y="115633"/>
                  <a:pt x="4284134" y="84666"/>
                </a:cubicBezTo>
                <a:cubicBezTo>
                  <a:pt x="4268531" y="75998"/>
                  <a:pt x="4250267" y="73377"/>
                  <a:pt x="4233334" y="67733"/>
                </a:cubicBezTo>
                <a:cubicBezTo>
                  <a:pt x="4222045" y="59266"/>
                  <a:pt x="4211719" y="49334"/>
                  <a:pt x="4199467" y="42333"/>
                </a:cubicBezTo>
                <a:cubicBezTo>
                  <a:pt x="4191718" y="37905"/>
                  <a:pt x="4182763" y="35873"/>
                  <a:pt x="4174067" y="33866"/>
                </a:cubicBezTo>
                <a:cubicBezTo>
                  <a:pt x="4146023" y="27394"/>
                  <a:pt x="4117444" y="23405"/>
                  <a:pt x="4089400" y="16933"/>
                </a:cubicBezTo>
                <a:cubicBezTo>
                  <a:pt x="4080704" y="14926"/>
                  <a:pt x="4072658" y="10631"/>
                  <a:pt x="4064000" y="8466"/>
                </a:cubicBezTo>
                <a:cubicBezTo>
                  <a:pt x="4050039" y="4976"/>
                  <a:pt x="4035778" y="2822"/>
                  <a:pt x="4021667" y="0"/>
                </a:cubicBezTo>
                <a:cubicBezTo>
                  <a:pt x="3914423" y="2822"/>
                  <a:pt x="3807088" y="3239"/>
                  <a:pt x="3699934" y="8466"/>
                </a:cubicBezTo>
                <a:cubicBezTo>
                  <a:pt x="3691020" y="8901"/>
                  <a:pt x="3683355" y="15576"/>
                  <a:pt x="3674534" y="16933"/>
                </a:cubicBezTo>
                <a:cubicBezTo>
                  <a:pt x="3646501" y="21246"/>
                  <a:pt x="3618089" y="22578"/>
                  <a:pt x="3589867" y="25400"/>
                </a:cubicBezTo>
                <a:cubicBezTo>
                  <a:pt x="3567289" y="36689"/>
                  <a:pt x="3547321" y="57587"/>
                  <a:pt x="3522134" y="59266"/>
                </a:cubicBezTo>
                <a:cubicBezTo>
                  <a:pt x="3372431" y="69247"/>
                  <a:pt x="3437234" y="62470"/>
                  <a:pt x="3327400" y="76200"/>
                </a:cubicBezTo>
                <a:cubicBezTo>
                  <a:pt x="3238397" y="105865"/>
                  <a:pt x="3325219" y="79511"/>
                  <a:pt x="3107267" y="93133"/>
                </a:cubicBezTo>
                <a:cubicBezTo>
                  <a:pt x="3036624" y="97548"/>
                  <a:pt x="2895600" y="110066"/>
                  <a:pt x="2895600" y="110066"/>
                </a:cubicBezTo>
                <a:lnTo>
                  <a:pt x="2844800" y="118533"/>
                </a:lnTo>
                <a:cubicBezTo>
                  <a:pt x="2830642" y="121107"/>
                  <a:pt x="2816798" y="125697"/>
                  <a:pt x="2802467" y="127000"/>
                </a:cubicBezTo>
                <a:cubicBezTo>
                  <a:pt x="2661866" y="139782"/>
                  <a:pt x="2347342" y="143362"/>
                  <a:pt x="2269067" y="143933"/>
                </a:cubicBezTo>
                <a:lnTo>
                  <a:pt x="228600" y="152400"/>
                </a:lnTo>
                <a:lnTo>
                  <a:pt x="0" y="93133"/>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1477771" y="632460"/>
            <a:ext cx="9257961" cy="5402580"/>
          </a:xfrm>
        </p:spPr>
        <p:txBody>
          <a:bodyPr>
            <a:normAutofit/>
          </a:bodyPr>
          <a:lstStyle/>
          <a:p>
            <a:pPr marL="45720" indent="0">
              <a:buNone/>
            </a:pPr>
            <a:r>
              <a:rPr lang="zh-TW" altLang="en-US" b="1" dirty="0" smtClean="0"/>
              <a:t>參、</a:t>
            </a:r>
            <a:r>
              <a:rPr lang="zh-TW" altLang="en-US" b="1" dirty="0"/>
              <a:t>幼兒園常見的評量工具</a:t>
            </a:r>
            <a:endParaRPr lang="en-US" altLang="zh-TW" b="1" dirty="0" smtClean="0"/>
          </a:p>
          <a:p>
            <a:pPr marL="45720" indent="0">
              <a:buNone/>
            </a:pPr>
            <a:r>
              <a:rPr lang="zh-TW" altLang="en-US" b="1" dirty="0">
                <a:solidFill>
                  <a:srgbClr val="7030A0"/>
                </a:solidFill>
              </a:rPr>
              <a:t>一、檢核</a:t>
            </a:r>
            <a:r>
              <a:rPr lang="zh-TW" altLang="en-US" b="1" dirty="0" smtClean="0">
                <a:solidFill>
                  <a:srgbClr val="7030A0"/>
                </a:solidFill>
              </a:rPr>
              <a:t>表</a:t>
            </a:r>
            <a:endParaRPr lang="en-US" altLang="zh-TW" b="1" dirty="0" smtClean="0">
              <a:solidFill>
                <a:srgbClr val="7030A0"/>
              </a:solidFill>
            </a:endParaRPr>
          </a:p>
          <a:p>
            <a:r>
              <a:rPr lang="zh-TW" altLang="en-US" dirty="0"/>
              <a:t>檢核表（</a:t>
            </a:r>
            <a:r>
              <a:rPr lang="en-US" altLang="zh-TW" dirty="0"/>
              <a:t>Checklist</a:t>
            </a:r>
            <a:r>
              <a:rPr lang="zh-TW" altLang="en-US" dirty="0"/>
              <a:t>）係指在特定情境中，記錄幼兒行為的「有」和「無」的方法</a:t>
            </a:r>
            <a:r>
              <a:rPr lang="zh-TW" altLang="en-US" dirty="0" smtClean="0"/>
              <a:t>。</a:t>
            </a:r>
            <a:endParaRPr lang="en-US" altLang="zh-TW" dirty="0" smtClean="0"/>
          </a:p>
          <a:p>
            <a:r>
              <a:rPr lang="zh-TW" altLang="en-US" dirty="0"/>
              <a:t>是一種簡便、實用的評量工具，能記錄大量資料，適用各種不同的用途，規準多為「可說出」、「會運用」、「能指出」等內容</a:t>
            </a:r>
            <a:r>
              <a:rPr lang="zh-TW" altLang="en-US" dirty="0" smtClean="0"/>
              <a:t>。</a:t>
            </a:r>
            <a:endParaRPr lang="en-US" altLang="zh-TW" dirty="0" smtClean="0"/>
          </a:p>
          <a:p>
            <a:r>
              <a:rPr lang="zh-TW" altLang="en-US" dirty="0"/>
              <a:t>檢核表的限制是無法提供表列以外的其他訊息。</a:t>
            </a:r>
          </a:p>
        </p:txBody>
      </p:sp>
    </p:spTree>
    <p:extLst>
      <p:ext uri="{BB962C8B-B14F-4D97-AF65-F5344CB8AC3E}">
        <p14:creationId xmlns:p14="http://schemas.microsoft.com/office/powerpoint/2010/main" xmlns="" val="14595610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圓角矩形 7"/>
          <p:cNvSpPr/>
          <p:nvPr/>
        </p:nvSpPr>
        <p:spPr>
          <a:xfrm>
            <a:off x="1507067" y="4351864"/>
            <a:ext cx="6959600" cy="558800"/>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7" name="圓角矩形 6"/>
          <p:cNvSpPr/>
          <p:nvPr/>
        </p:nvSpPr>
        <p:spPr>
          <a:xfrm>
            <a:off x="1507067" y="3742265"/>
            <a:ext cx="6959600" cy="558800"/>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6" name="圓角矩形 5"/>
          <p:cNvSpPr/>
          <p:nvPr/>
        </p:nvSpPr>
        <p:spPr>
          <a:xfrm>
            <a:off x="1507067" y="3115732"/>
            <a:ext cx="6959600" cy="558800"/>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4" name="手繪多邊形 3"/>
          <p:cNvSpPr/>
          <p:nvPr/>
        </p:nvSpPr>
        <p:spPr>
          <a:xfrm>
            <a:off x="1303866" y="753534"/>
            <a:ext cx="4321009" cy="651933"/>
          </a:xfrm>
          <a:custGeom>
            <a:avLst/>
            <a:gdLst>
              <a:gd name="connsiteX0" fmla="*/ 0 w 4321009"/>
              <a:gd name="connsiteY0" fmla="*/ 93133 h 651933"/>
              <a:gd name="connsiteX1" fmla="*/ 0 w 4321009"/>
              <a:gd name="connsiteY1" fmla="*/ 93133 h 651933"/>
              <a:gd name="connsiteX2" fmla="*/ 67734 w 4321009"/>
              <a:gd name="connsiteY2" fmla="*/ 160866 h 651933"/>
              <a:gd name="connsiteX3" fmla="*/ 110067 w 4321009"/>
              <a:gd name="connsiteY3" fmla="*/ 194733 h 651933"/>
              <a:gd name="connsiteX4" fmla="*/ 127000 w 4321009"/>
              <a:gd name="connsiteY4" fmla="*/ 245533 h 651933"/>
              <a:gd name="connsiteX5" fmla="*/ 160867 w 4321009"/>
              <a:gd name="connsiteY5" fmla="*/ 279400 h 651933"/>
              <a:gd name="connsiteX6" fmla="*/ 194734 w 4321009"/>
              <a:gd name="connsiteY6" fmla="*/ 330200 h 651933"/>
              <a:gd name="connsiteX7" fmla="*/ 228600 w 4321009"/>
              <a:gd name="connsiteY7" fmla="*/ 389466 h 651933"/>
              <a:gd name="connsiteX8" fmla="*/ 254000 w 4321009"/>
              <a:gd name="connsiteY8" fmla="*/ 397933 h 651933"/>
              <a:gd name="connsiteX9" fmla="*/ 270934 w 4321009"/>
              <a:gd name="connsiteY9" fmla="*/ 431800 h 651933"/>
              <a:gd name="connsiteX10" fmla="*/ 296334 w 4321009"/>
              <a:gd name="connsiteY10" fmla="*/ 457200 h 651933"/>
              <a:gd name="connsiteX11" fmla="*/ 372534 w 4321009"/>
              <a:gd name="connsiteY11" fmla="*/ 508000 h 651933"/>
              <a:gd name="connsiteX12" fmla="*/ 423334 w 4321009"/>
              <a:gd name="connsiteY12" fmla="*/ 524933 h 651933"/>
              <a:gd name="connsiteX13" fmla="*/ 448734 w 4321009"/>
              <a:gd name="connsiteY13" fmla="*/ 541866 h 651933"/>
              <a:gd name="connsiteX14" fmla="*/ 550334 w 4321009"/>
              <a:gd name="connsiteY14" fmla="*/ 567266 h 651933"/>
              <a:gd name="connsiteX15" fmla="*/ 618067 w 4321009"/>
              <a:gd name="connsiteY15" fmla="*/ 601133 h 651933"/>
              <a:gd name="connsiteX16" fmla="*/ 745067 w 4321009"/>
              <a:gd name="connsiteY16" fmla="*/ 626533 h 651933"/>
              <a:gd name="connsiteX17" fmla="*/ 855134 w 4321009"/>
              <a:gd name="connsiteY17" fmla="*/ 651933 h 651933"/>
              <a:gd name="connsiteX18" fmla="*/ 3200400 w 4321009"/>
              <a:gd name="connsiteY18" fmla="*/ 643466 h 651933"/>
              <a:gd name="connsiteX19" fmla="*/ 3225800 w 4321009"/>
              <a:gd name="connsiteY19" fmla="*/ 635000 h 651933"/>
              <a:gd name="connsiteX20" fmla="*/ 3302000 w 4321009"/>
              <a:gd name="connsiteY20" fmla="*/ 609600 h 651933"/>
              <a:gd name="connsiteX21" fmla="*/ 3462867 w 4321009"/>
              <a:gd name="connsiteY21" fmla="*/ 601133 h 651933"/>
              <a:gd name="connsiteX22" fmla="*/ 3632200 w 4321009"/>
              <a:gd name="connsiteY22" fmla="*/ 584200 h 651933"/>
              <a:gd name="connsiteX23" fmla="*/ 3750734 w 4321009"/>
              <a:gd name="connsiteY23" fmla="*/ 558800 h 651933"/>
              <a:gd name="connsiteX24" fmla="*/ 3818467 w 4321009"/>
              <a:gd name="connsiteY24" fmla="*/ 550333 h 651933"/>
              <a:gd name="connsiteX25" fmla="*/ 3852334 w 4321009"/>
              <a:gd name="connsiteY25" fmla="*/ 533400 h 651933"/>
              <a:gd name="connsiteX26" fmla="*/ 3894667 w 4321009"/>
              <a:gd name="connsiteY26" fmla="*/ 524933 h 651933"/>
              <a:gd name="connsiteX27" fmla="*/ 3979334 w 4321009"/>
              <a:gd name="connsiteY27" fmla="*/ 482600 h 651933"/>
              <a:gd name="connsiteX28" fmla="*/ 4064000 w 4321009"/>
              <a:gd name="connsiteY28" fmla="*/ 457200 h 651933"/>
              <a:gd name="connsiteX29" fmla="*/ 4106334 w 4321009"/>
              <a:gd name="connsiteY29" fmla="*/ 431800 h 651933"/>
              <a:gd name="connsiteX30" fmla="*/ 4140200 w 4321009"/>
              <a:gd name="connsiteY30" fmla="*/ 423333 h 651933"/>
              <a:gd name="connsiteX31" fmla="*/ 4199467 w 4321009"/>
              <a:gd name="connsiteY31" fmla="*/ 406400 h 651933"/>
              <a:gd name="connsiteX32" fmla="*/ 4233334 w 4321009"/>
              <a:gd name="connsiteY32" fmla="*/ 389466 h 651933"/>
              <a:gd name="connsiteX33" fmla="*/ 4284134 w 4321009"/>
              <a:gd name="connsiteY33" fmla="*/ 355600 h 651933"/>
              <a:gd name="connsiteX34" fmla="*/ 4292600 w 4321009"/>
              <a:gd name="connsiteY34" fmla="*/ 321733 h 651933"/>
              <a:gd name="connsiteX35" fmla="*/ 4309534 w 4321009"/>
              <a:gd name="connsiteY35" fmla="*/ 304800 h 651933"/>
              <a:gd name="connsiteX36" fmla="*/ 4318000 w 4321009"/>
              <a:gd name="connsiteY36" fmla="*/ 245533 h 651933"/>
              <a:gd name="connsiteX37" fmla="*/ 4284134 w 4321009"/>
              <a:gd name="connsiteY37" fmla="*/ 84666 h 651933"/>
              <a:gd name="connsiteX38" fmla="*/ 4233334 w 4321009"/>
              <a:gd name="connsiteY38" fmla="*/ 67733 h 651933"/>
              <a:gd name="connsiteX39" fmla="*/ 4199467 w 4321009"/>
              <a:gd name="connsiteY39" fmla="*/ 42333 h 651933"/>
              <a:gd name="connsiteX40" fmla="*/ 4174067 w 4321009"/>
              <a:gd name="connsiteY40" fmla="*/ 33866 h 651933"/>
              <a:gd name="connsiteX41" fmla="*/ 4089400 w 4321009"/>
              <a:gd name="connsiteY41" fmla="*/ 16933 h 651933"/>
              <a:gd name="connsiteX42" fmla="*/ 4064000 w 4321009"/>
              <a:gd name="connsiteY42" fmla="*/ 8466 h 651933"/>
              <a:gd name="connsiteX43" fmla="*/ 4021667 w 4321009"/>
              <a:gd name="connsiteY43" fmla="*/ 0 h 651933"/>
              <a:gd name="connsiteX44" fmla="*/ 3699934 w 4321009"/>
              <a:gd name="connsiteY44" fmla="*/ 8466 h 651933"/>
              <a:gd name="connsiteX45" fmla="*/ 3674534 w 4321009"/>
              <a:gd name="connsiteY45" fmla="*/ 16933 h 651933"/>
              <a:gd name="connsiteX46" fmla="*/ 3589867 w 4321009"/>
              <a:gd name="connsiteY46" fmla="*/ 25400 h 651933"/>
              <a:gd name="connsiteX47" fmla="*/ 3522134 w 4321009"/>
              <a:gd name="connsiteY47" fmla="*/ 59266 h 651933"/>
              <a:gd name="connsiteX48" fmla="*/ 3327400 w 4321009"/>
              <a:gd name="connsiteY48" fmla="*/ 76200 h 651933"/>
              <a:gd name="connsiteX49" fmla="*/ 3107267 w 4321009"/>
              <a:gd name="connsiteY49" fmla="*/ 93133 h 651933"/>
              <a:gd name="connsiteX50" fmla="*/ 2895600 w 4321009"/>
              <a:gd name="connsiteY50" fmla="*/ 110066 h 651933"/>
              <a:gd name="connsiteX51" fmla="*/ 2844800 w 4321009"/>
              <a:gd name="connsiteY51" fmla="*/ 118533 h 651933"/>
              <a:gd name="connsiteX52" fmla="*/ 2802467 w 4321009"/>
              <a:gd name="connsiteY52" fmla="*/ 127000 h 651933"/>
              <a:gd name="connsiteX53" fmla="*/ 2269067 w 4321009"/>
              <a:gd name="connsiteY53" fmla="*/ 143933 h 651933"/>
              <a:gd name="connsiteX54" fmla="*/ 228600 w 4321009"/>
              <a:gd name="connsiteY54" fmla="*/ 152400 h 651933"/>
              <a:gd name="connsiteX55" fmla="*/ 0 w 4321009"/>
              <a:gd name="connsiteY55" fmla="*/ 93133 h 65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321009" h="651933">
                <a:moveTo>
                  <a:pt x="0" y="93133"/>
                </a:moveTo>
                <a:lnTo>
                  <a:pt x="0" y="93133"/>
                </a:lnTo>
                <a:cubicBezTo>
                  <a:pt x="22578" y="115711"/>
                  <a:pt x="44272" y="139209"/>
                  <a:pt x="67734" y="160866"/>
                </a:cubicBezTo>
                <a:cubicBezTo>
                  <a:pt x="81013" y="173123"/>
                  <a:pt x="99704" y="179929"/>
                  <a:pt x="110067" y="194733"/>
                </a:cubicBezTo>
                <a:cubicBezTo>
                  <a:pt x="120303" y="209356"/>
                  <a:pt x="117817" y="230227"/>
                  <a:pt x="127000" y="245533"/>
                </a:cubicBezTo>
                <a:cubicBezTo>
                  <a:pt x="135214" y="259223"/>
                  <a:pt x="150894" y="266933"/>
                  <a:pt x="160867" y="279400"/>
                </a:cubicBezTo>
                <a:cubicBezTo>
                  <a:pt x="173580" y="295292"/>
                  <a:pt x="184263" y="312749"/>
                  <a:pt x="194734" y="330200"/>
                </a:cubicBezTo>
                <a:cubicBezTo>
                  <a:pt x="200503" y="339815"/>
                  <a:pt x="217336" y="380455"/>
                  <a:pt x="228600" y="389466"/>
                </a:cubicBezTo>
                <a:cubicBezTo>
                  <a:pt x="235569" y="395041"/>
                  <a:pt x="245533" y="395111"/>
                  <a:pt x="254000" y="397933"/>
                </a:cubicBezTo>
                <a:cubicBezTo>
                  <a:pt x="259645" y="409222"/>
                  <a:pt x="263598" y="421529"/>
                  <a:pt x="270934" y="431800"/>
                </a:cubicBezTo>
                <a:cubicBezTo>
                  <a:pt x="277894" y="441543"/>
                  <a:pt x="287323" y="449315"/>
                  <a:pt x="296334" y="457200"/>
                </a:cubicBezTo>
                <a:cubicBezTo>
                  <a:pt x="325200" y="482457"/>
                  <a:pt x="338794" y="494504"/>
                  <a:pt x="372534" y="508000"/>
                </a:cubicBezTo>
                <a:cubicBezTo>
                  <a:pt x="389107" y="514629"/>
                  <a:pt x="407023" y="517684"/>
                  <a:pt x="423334" y="524933"/>
                </a:cubicBezTo>
                <a:cubicBezTo>
                  <a:pt x="432633" y="529066"/>
                  <a:pt x="439081" y="538648"/>
                  <a:pt x="448734" y="541866"/>
                </a:cubicBezTo>
                <a:cubicBezTo>
                  <a:pt x="481852" y="552905"/>
                  <a:pt x="550334" y="567266"/>
                  <a:pt x="550334" y="567266"/>
                </a:cubicBezTo>
                <a:cubicBezTo>
                  <a:pt x="572912" y="578555"/>
                  <a:pt x="594630" y="591758"/>
                  <a:pt x="618067" y="601133"/>
                </a:cubicBezTo>
                <a:cubicBezTo>
                  <a:pt x="665487" y="620101"/>
                  <a:pt x="694295" y="620186"/>
                  <a:pt x="745067" y="626533"/>
                </a:cubicBezTo>
                <a:cubicBezTo>
                  <a:pt x="771221" y="634005"/>
                  <a:pt x="825526" y="651933"/>
                  <a:pt x="855134" y="651933"/>
                </a:cubicBezTo>
                <a:lnTo>
                  <a:pt x="3200400" y="643466"/>
                </a:lnTo>
                <a:cubicBezTo>
                  <a:pt x="3208867" y="640644"/>
                  <a:pt x="3217444" y="638134"/>
                  <a:pt x="3225800" y="635000"/>
                </a:cubicBezTo>
                <a:cubicBezTo>
                  <a:pt x="3247615" y="626819"/>
                  <a:pt x="3277370" y="611742"/>
                  <a:pt x="3302000" y="609600"/>
                </a:cubicBezTo>
                <a:cubicBezTo>
                  <a:pt x="3355495" y="604948"/>
                  <a:pt x="3409329" y="605251"/>
                  <a:pt x="3462867" y="601133"/>
                </a:cubicBezTo>
                <a:cubicBezTo>
                  <a:pt x="3519426" y="596782"/>
                  <a:pt x="3632200" y="584200"/>
                  <a:pt x="3632200" y="584200"/>
                </a:cubicBezTo>
                <a:cubicBezTo>
                  <a:pt x="3670685" y="574578"/>
                  <a:pt x="3712294" y="563605"/>
                  <a:pt x="3750734" y="558800"/>
                </a:cubicBezTo>
                <a:lnTo>
                  <a:pt x="3818467" y="550333"/>
                </a:lnTo>
                <a:cubicBezTo>
                  <a:pt x="3829756" y="544689"/>
                  <a:pt x="3840360" y="537391"/>
                  <a:pt x="3852334" y="533400"/>
                </a:cubicBezTo>
                <a:cubicBezTo>
                  <a:pt x="3865986" y="528849"/>
                  <a:pt x="3881306" y="530277"/>
                  <a:pt x="3894667" y="524933"/>
                </a:cubicBezTo>
                <a:cubicBezTo>
                  <a:pt x="3923964" y="513214"/>
                  <a:pt x="3949400" y="492578"/>
                  <a:pt x="3979334" y="482600"/>
                </a:cubicBezTo>
                <a:cubicBezTo>
                  <a:pt x="4041173" y="461986"/>
                  <a:pt x="4012818" y="469995"/>
                  <a:pt x="4064000" y="457200"/>
                </a:cubicBezTo>
                <a:cubicBezTo>
                  <a:pt x="4078111" y="448733"/>
                  <a:pt x="4091296" y="438484"/>
                  <a:pt x="4106334" y="431800"/>
                </a:cubicBezTo>
                <a:cubicBezTo>
                  <a:pt x="4116967" y="427074"/>
                  <a:pt x="4129012" y="426530"/>
                  <a:pt x="4140200" y="423333"/>
                </a:cubicBezTo>
                <a:cubicBezTo>
                  <a:pt x="4225174" y="399054"/>
                  <a:pt x="4093660" y="432849"/>
                  <a:pt x="4199467" y="406400"/>
                </a:cubicBezTo>
                <a:cubicBezTo>
                  <a:pt x="4210756" y="400755"/>
                  <a:pt x="4222511" y="395960"/>
                  <a:pt x="4233334" y="389466"/>
                </a:cubicBezTo>
                <a:cubicBezTo>
                  <a:pt x="4250785" y="378995"/>
                  <a:pt x="4284134" y="355600"/>
                  <a:pt x="4284134" y="355600"/>
                </a:cubicBezTo>
                <a:cubicBezTo>
                  <a:pt x="4286956" y="344311"/>
                  <a:pt x="4287396" y="332141"/>
                  <a:pt x="4292600" y="321733"/>
                </a:cubicBezTo>
                <a:cubicBezTo>
                  <a:pt x="4296170" y="314593"/>
                  <a:pt x="4307010" y="312373"/>
                  <a:pt x="4309534" y="304800"/>
                </a:cubicBezTo>
                <a:cubicBezTo>
                  <a:pt x="4315845" y="285868"/>
                  <a:pt x="4315178" y="265289"/>
                  <a:pt x="4318000" y="245533"/>
                </a:cubicBezTo>
                <a:cubicBezTo>
                  <a:pt x="4315027" y="197967"/>
                  <a:pt x="4339875" y="115633"/>
                  <a:pt x="4284134" y="84666"/>
                </a:cubicBezTo>
                <a:cubicBezTo>
                  <a:pt x="4268531" y="75998"/>
                  <a:pt x="4250267" y="73377"/>
                  <a:pt x="4233334" y="67733"/>
                </a:cubicBezTo>
                <a:cubicBezTo>
                  <a:pt x="4222045" y="59266"/>
                  <a:pt x="4211719" y="49334"/>
                  <a:pt x="4199467" y="42333"/>
                </a:cubicBezTo>
                <a:cubicBezTo>
                  <a:pt x="4191718" y="37905"/>
                  <a:pt x="4182763" y="35873"/>
                  <a:pt x="4174067" y="33866"/>
                </a:cubicBezTo>
                <a:cubicBezTo>
                  <a:pt x="4146023" y="27394"/>
                  <a:pt x="4117444" y="23405"/>
                  <a:pt x="4089400" y="16933"/>
                </a:cubicBezTo>
                <a:cubicBezTo>
                  <a:pt x="4080704" y="14926"/>
                  <a:pt x="4072658" y="10631"/>
                  <a:pt x="4064000" y="8466"/>
                </a:cubicBezTo>
                <a:cubicBezTo>
                  <a:pt x="4050039" y="4976"/>
                  <a:pt x="4035778" y="2822"/>
                  <a:pt x="4021667" y="0"/>
                </a:cubicBezTo>
                <a:cubicBezTo>
                  <a:pt x="3914423" y="2822"/>
                  <a:pt x="3807088" y="3239"/>
                  <a:pt x="3699934" y="8466"/>
                </a:cubicBezTo>
                <a:cubicBezTo>
                  <a:pt x="3691020" y="8901"/>
                  <a:pt x="3683355" y="15576"/>
                  <a:pt x="3674534" y="16933"/>
                </a:cubicBezTo>
                <a:cubicBezTo>
                  <a:pt x="3646501" y="21246"/>
                  <a:pt x="3618089" y="22578"/>
                  <a:pt x="3589867" y="25400"/>
                </a:cubicBezTo>
                <a:cubicBezTo>
                  <a:pt x="3567289" y="36689"/>
                  <a:pt x="3547321" y="57587"/>
                  <a:pt x="3522134" y="59266"/>
                </a:cubicBezTo>
                <a:cubicBezTo>
                  <a:pt x="3372431" y="69247"/>
                  <a:pt x="3437234" y="62470"/>
                  <a:pt x="3327400" y="76200"/>
                </a:cubicBezTo>
                <a:cubicBezTo>
                  <a:pt x="3238397" y="105865"/>
                  <a:pt x="3325219" y="79511"/>
                  <a:pt x="3107267" y="93133"/>
                </a:cubicBezTo>
                <a:cubicBezTo>
                  <a:pt x="3036624" y="97548"/>
                  <a:pt x="2895600" y="110066"/>
                  <a:pt x="2895600" y="110066"/>
                </a:cubicBezTo>
                <a:lnTo>
                  <a:pt x="2844800" y="118533"/>
                </a:lnTo>
                <a:cubicBezTo>
                  <a:pt x="2830642" y="121107"/>
                  <a:pt x="2816798" y="125697"/>
                  <a:pt x="2802467" y="127000"/>
                </a:cubicBezTo>
                <a:cubicBezTo>
                  <a:pt x="2661866" y="139782"/>
                  <a:pt x="2347342" y="143362"/>
                  <a:pt x="2269067" y="143933"/>
                </a:cubicBezTo>
                <a:lnTo>
                  <a:pt x="228600" y="152400"/>
                </a:lnTo>
                <a:lnTo>
                  <a:pt x="0" y="93133"/>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1393105" y="808567"/>
            <a:ext cx="9134856" cy="4152901"/>
          </a:xfrm>
        </p:spPr>
        <p:txBody>
          <a:bodyPr/>
          <a:lstStyle/>
          <a:p>
            <a:pPr marL="45720" indent="0">
              <a:buNone/>
            </a:pPr>
            <a:r>
              <a:rPr lang="zh-TW" altLang="en-US" b="1" dirty="0" smtClean="0"/>
              <a:t>二、</a:t>
            </a:r>
            <a:r>
              <a:rPr lang="zh-TW" altLang="en-US" b="1" dirty="0"/>
              <a:t>幼兒學習評量的功能</a:t>
            </a:r>
            <a:endParaRPr lang="en-US" altLang="zh-TW" b="1" dirty="0" smtClean="0"/>
          </a:p>
          <a:p>
            <a:r>
              <a:rPr lang="zh-TW" altLang="en-US" dirty="0"/>
              <a:t>評量提供課程發展一個參考指標，亦能反映幼兒學習成果，故評量工作與課程內容是密切不可分的</a:t>
            </a:r>
            <a:r>
              <a:rPr lang="zh-TW" altLang="en-US" dirty="0" smtClean="0"/>
              <a:t>。</a:t>
            </a:r>
            <a:endParaRPr lang="en-US" altLang="zh-TW" dirty="0" smtClean="0"/>
          </a:p>
          <a:p>
            <a:pPr marL="45720" indent="0">
              <a:buNone/>
            </a:pPr>
            <a:endParaRPr lang="en-US" altLang="zh-TW" dirty="0" smtClean="0"/>
          </a:p>
          <a:p>
            <a:pPr marL="45720" indent="0">
              <a:buNone/>
            </a:pPr>
            <a:r>
              <a:rPr lang="zh-TW" altLang="en-US" b="1" dirty="0">
                <a:solidFill>
                  <a:srgbClr val="7030A0"/>
                </a:solidFill>
              </a:rPr>
              <a:t>一、支持或調整老師的教學</a:t>
            </a:r>
            <a:r>
              <a:rPr lang="zh-TW" altLang="en-US" b="1" dirty="0" smtClean="0">
                <a:solidFill>
                  <a:srgbClr val="7030A0"/>
                </a:solidFill>
              </a:rPr>
              <a:t>計畫</a:t>
            </a:r>
            <a:endParaRPr lang="en-US" altLang="zh-TW" b="1" dirty="0" smtClean="0">
              <a:solidFill>
                <a:srgbClr val="7030A0"/>
              </a:solidFill>
            </a:endParaRPr>
          </a:p>
          <a:p>
            <a:pPr marL="45720" indent="0">
              <a:buNone/>
            </a:pPr>
            <a:r>
              <a:rPr lang="zh-TW" altLang="en-US" b="1" dirty="0">
                <a:solidFill>
                  <a:srgbClr val="7030A0"/>
                </a:solidFill>
              </a:rPr>
              <a:t>二、判斷介入個別指導的</a:t>
            </a:r>
            <a:r>
              <a:rPr lang="zh-TW" altLang="en-US" b="1" dirty="0" smtClean="0">
                <a:solidFill>
                  <a:srgbClr val="7030A0"/>
                </a:solidFill>
              </a:rPr>
              <a:t>時機</a:t>
            </a:r>
            <a:endParaRPr lang="en-US" altLang="zh-TW" b="1" dirty="0" smtClean="0">
              <a:solidFill>
                <a:srgbClr val="7030A0"/>
              </a:solidFill>
            </a:endParaRPr>
          </a:p>
          <a:p>
            <a:pPr marL="45720" indent="0">
              <a:buNone/>
            </a:pPr>
            <a:r>
              <a:rPr lang="zh-TW" altLang="en-US" b="1" dirty="0">
                <a:solidFill>
                  <a:srgbClr val="7030A0"/>
                </a:solidFill>
              </a:rPr>
              <a:t>三、提供家長了解與協助幼兒發展與學習</a:t>
            </a:r>
          </a:p>
        </p:txBody>
      </p:sp>
    </p:spTree>
    <p:extLst>
      <p:ext uri="{BB962C8B-B14F-4D97-AF65-F5344CB8AC3E}">
        <p14:creationId xmlns:p14="http://schemas.microsoft.com/office/powerpoint/2010/main" xmlns="" val="482084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lum bright="-20000" contrast="40000"/>
          </a:blip>
          <a:stretch>
            <a:fillRect/>
          </a:stretch>
        </p:blipFill>
        <p:spPr>
          <a:xfrm>
            <a:off x="1930400" y="490194"/>
            <a:ext cx="9185828" cy="5544845"/>
          </a:xfrm>
          <a:prstGeom prst="rect">
            <a:avLst/>
          </a:prstGeom>
          <a:ln>
            <a:noFill/>
          </a:ln>
          <a:effectLst>
            <a:outerShdw blurRad="292100" dist="139700" dir="2700000" algn="tl" rotWithShape="0">
              <a:srgbClr val="333333">
                <a:alpha val="65000"/>
              </a:srgbClr>
            </a:outerShdw>
          </a:effectLst>
        </p:spPr>
      </p:pic>
      <p:sp>
        <p:nvSpPr>
          <p:cNvPr id="5" name="文字方塊 4"/>
          <p:cNvSpPr txBox="1"/>
          <p:nvPr/>
        </p:nvSpPr>
        <p:spPr>
          <a:xfrm>
            <a:off x="1165787" y="814493"/>
            <a:ext cx="461665" cy="3272691"/>
          </a:xfrm>
          <a:prstGeom prst="rect">
            <a:avLst/>
          </a:prstGeom>
          <a:noFill/>
        </p:spPr>
        <p:txBody>
          <a:bodyPr vert="eaVert" wrap="none" rtlCol="0">
            <a:spAutoFit/>
          </a:bodyPr>
          <a:lstStyle/>
          <a:p>
            <a:r>
              <a:rPr lang="zh-TW" altLang="en-US" dirty="0" smtClean="0"/>
              <a:t>表        新生生活自理能力檢核表</a:t>
            </a:r>
            <a:endParaRPr lang="zh-TW" altLang="en-US" dirty="0"/>
          </a:p>
        </p:txBody>
      </p:sp>
      <p:sp>
        <p:nvSpPr>
          <p:cNvPr id="6" name="文字方塊 5"/>
          <p:cNvSpPr txBox="1"/>
          <p:nvPr/>
        </p:nvSpPr>
        <p:spPr>
          <a:xfrm>
            <a:off x="1137573" y="1017692"/>
            <a:ext cx="518091" cy="369332"/>
          </a:xfrm>
          <a:prstGeom prst="rect">
            <a:avLst/>
          </a:prstGeom>
          <a:noFill/>
        </p:spPr>
        <p:txBody>
          <a:bodyPr wrap="none" rtlCol="0">
            <a:spAutoFit/>
          </a:bodyPr>
          <a:lstStyle/>
          <a:p>
            <a:r>
              <a:rPr lang="en-US" altLang="zh-TW" dirty="0" smtClean="0"/>
              <a:t>7-5</a:t>
            </a:r>
            <a:endParaRPr lang="zh-TW" altLang="en-US" dirty="0"/>
          </a:p>
        </p:txBody>
      </p:sp>
    </p:spTree>
    <p:extLst>
      <p:ext uri="{BB962C8B-B14F-4D97-AF65-F5344CB8AC3E}">
        <p14:creationId xmlns:p14="http://schemas.microsoft.com/office/powerpoint/2010/main" xmlns="" val="23238950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1477771" y="695113"/>
            <a:ext cx="7109799" cy="5588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1477771" y="632460"/>
            <a:ext cx="9257961" cy="5402580"/>
          </a:xfrm>
        </p:spPr>
        <p:txBody>
          <a:bodyPr>
            <a:normAutofit/>
          </a:bodyPr>
          <a:lstStyle/>
          <a:p>
            <a:pPr marL="45720" indent="0">
              <a:buNone/>
            </a:pPr>
            <a:r>
              <a:rPr lang="zh-TW" altLang="en-US" b="1" dirty="0" smtClean="0">
                <a:solidFill>
                  <a:srgbClr val="7030A0"/>
                </a:solidFill>
              </a:rPr>
              <a:t>二</a:t>
            </a:r>
            <a:r>
              <a:rPr lang="zh-TW" altLang="en-US" b="1" dirty="0">
                <a:solidFill>
                  <a:srgbClr val="7030A0"/>
                </a:solidFill>
              </a:rPr>
              <a:t>、軼事紀錄</a:t>
            </a:r>
            <a:endParaRPr lang="en-US" altLang="zh-TW" b="1" dirty="0" smtClean="0">
              <a:solidFill>
                <a:srgbClr val="7030A0"/>
              </a:solidFill>
            </a:endParaRPr>
          </a:p>
          <a:p>
            <a:r>
              <a:rPr lang="zh-TW" altLang="en-US" dirty="0"/>
              <a:t>軼事紀錄是一種觀察紀錄，係指觀察者在不刻意安排的自然情境中，將重要事件或有興趣的事件，以</a:t>
            </a:r>
            <a:r>
              <a:rPr lang="zh-TW" altLang="en-US" b="1" dirty="0">
                <a:solidFill>
                  <a:srgbClr val="C00000"/>
                </a:solidFill>
              </a:rPr>
              <a:t>文字描述</a:t>
            </a:r>
            <a:r>
              <a:rPr lang="zh-TW" altLang="en-US" dirty="0"/>
              <a:t>的方式記錄事件發生的經過和情境</a:t>
            </a:r>
            <a:r>
              <a:rPr lang="zh-TW" altLang="en-US" dirty="0" smtClean="0"/>
              <a:t>。</a:t>
            </a:r>
            <a:endParaRPr lang="en-US" altLang="zh-TW" dirty="0" smtClean="0"/>
          </a:p>
          <a:p>
            <a:r>
              <a:rPr lang="zh-TW" altLang="en-US" dirty="0"/>
              <a:t>廣泛用於記錄個別幼兒的</a:t>
            </a:r>
            <a:r>
              <a:rPr lang="zh-TW" altLang="en-US" b="1" dirty="0">
                <a:solidFill>
                  <a:srgbClr val="C00000"/>
                </a:solidFill>
              </a:rPr>
              <a:t>獨特行為</a:t>
            </a:r>
            <a:r>
              <a:rPr lang="zh-TW" altLang="en-US" dirty="0"/>
              <a:t>及</a:t>
            </a:r>
            <a:r>
              <a:rPr lang="zh-TW" altLang="en-US" b="1" dirty="0" smtClean="0">
                <a:solidFill>
                  <a:srgbClr val="C00000"/>
                </a:solidFill>
              </a:rPr>
              <a:t>技巧</a:t>
            </a:r>
            <a:r>
              <a:rPr lang="zh-TW" altLang="en-US" dirty="0" smtClean="0"/>
              <a:t>。</a:t>
            </a:r>
            <a:endParaRPr lang="en-US" altLang="zh-TW" dirty="0" smtClean="0"/>
          </a:p>
          <a:p>
            <a:r>
              <a:rPr lang="zh-TW" altLang="en-US" dirty="0"/>
              <a:t>幼兒園老師觀察幼兒同儕互動狀況的軼事紀錄，常註明</a:t>
            </a:r>
            <a:r>
              <a:rPr lang="zh-TW" altLang="en-US" b="1" dirty="0">
                <a:solidFill>
                  <a:srgbClr val="C00000"/>
                </a:solidFill>
              </a:rPr>
              <a:t>日期</a:t>
            </a:r>
            <a:r>
              <a:rPr lang="zh-TW" altLang="en-US" dirty="0"/>
              <a:t>及幼兒</a:t>
            </a:r>
            <a:r>
              <a:rPr lang="zh-TW" altLang="en-US" b="1" dirty="0">
                <a:solidFill>
                  <a:srgbClr val="C00000"/>
                </a:solidFill>
              </a:rPr>
              <a:t>姓名</a:t>
            </a:r>
            <a:r>
              <a:rPr lang="zh-TW" altLang="en-US" dirty="0"/>
              <a:t>與</a:t>
            </a:r>
            <a:r>
              <a:rPr lang="zh-TW" altLang="en-US" b="1" dirty="0">
                <a:solidFill>
                  <a:srgbClr val="C00000"/>
                </a:solidFill>
              </a:rPr>
              <a:t>記錄之教師</a:t>
            </a:r>
            <a:r>
              <a:rPr lang="zh-TW" altLang="en-US" dirty="0" smtClean="0"/>
              <a:t>。</a:t>
            </a:r>
            <a:endParaRPr lang="en-US" altLang="zh-TW" dirty="0" smtClean="0"/>
          </a:p>
          <a:p>
            <a:r>
              <a:rPr lang="zh-TW" altLang="en-US" dirty="0" smtClean="0"/>
              <a:t>可搭配</a:t>
            </a:r>
            <a:r>
              <a:rPr lang="zh-TW" altLang="en-US" dirty="0"/>
              <a:t>照片更可保留重要細節</a:t>
            </a:r>
            <a:r>
              <a:rPr lang="zh-TW" altLang="en-US" dirty="0" smtClean="0"/>
              <a:t>，此</a:t>
            </a:r>
            <a:r>
              <a:rPr lang="zh-TW" altLang="en-US" dirty="0"/>
              <a:t>種</a:t>
            </a:r>
            <a:r>
              <a:rPr lang="zh-TW" altLang="en-US" b="1" dirty="0">
                <a:solidFill>
                  <a:srgbClr val="C00000"/>
                </a:solidFill>
              </a:rPr>
              <a:t>照片搭配文字</a:t>
            </a:r>
            <a:r>
              <a:rPr lang="zh-TW" altLang="en-US" dirty="0"/>
              <a:t>敘述的紀錄，很受家長歡迎。</a:t>
            </a:r>
          </a:p>
        </p:txBody>
      </p:sp>
    </p:spTree>
    <p:extLst>
      <p:ext uri="{BB962C8B-B14F-4D97-AF65-F5344CB8AC3E}">
        <p14:creationId xmlns:p14="http://schemas.microsoft.com/office/powerpoint/2010/main" xmlns="" val="3504585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28572" y="518160"/>
            <a:ext cx="9134856" cy="5120641"/>
          </a:xfrm>
        </p:spPr>
        <p:txBody>
          <a:bodyPr/>
          <a:lstStyle/>
          <a:p>
            <a:r>
              <a:rPr lang="zh-TW" altLang="en-US" dirty="0"/>
              <a:t>軼事紀錄要花較多的時間整理，老師不必每日為每一位幼兒撰寫，可以每天寫一至兩位</a:t>
            </a:r>
            <a:r>
              <a:rPr lang="zh-TW" altLang="en-US" dirty="0" smtClean="0"/>
              <a:t>即可，如表</a:t>
            </a:r>
            <a:r>
              <a:rPr lang="en-US" altLang="zh-TW" dirty="0" smtClean="0"/>
              <a:t>7-6</a:t>
            </a:r>
            <a:r>
              <a:rPr lang="zh-TW" altLang="en-US" dirty="0" smtClean="0"/>
              <a:t>。</a:t>
            </a:r>
            <a:endParaRPr lang="en-US" altLang="zh-TW" dirty="0" smtClean="0"/>
          </a:p>
          <a:p>
            <a:r>
              <a:rPr lang="zh-TW" altLang="en-US" dirty="0"/>
              <a:t>此軼事紀錄的</a:t>
            </a:r>
            <a:r>
              <a:rPr lang="zh-TW" altLang="en-US" b="1" dirty="0">
                <a:solidFill>
                  <a:srgbClr val="C00000"/>
                </a:solidFill>
              </a:rPr>
              <a:t>兩個觀察時間具連續性</a:t>
            </a:r>
            <a:r>
              <a:rPr lang="zh-TW" altLang="en-US" dirty="0"/>
              <a:t>，可看出幼兒的成長進步。有前後相似的評量情境與條件，就容易比較相同的技巧或</a:t>
            </a:r>
            <a:r>
              <a:rPr lang="zh-TW" altLang="en-US" dirty="0" smtClean="0"/>
              <a:t>行為。</a:t>
            </a:r>
            <a:endParaRPr lang="en-US" altLang="zh-TW" dirty="0" smtClean="0"/>
          </a:p>
          <a:p>
            <a:r>
              <a:rPr lang="zh-TW" altLang="en-US" dirty="0"/>
              <a:t>軼事紀錄列出「課程大綱」的六大領域，老師可依觀察內容勾選涵蓋領域，可單選或複選。</a:t>
            </a:r>
          </a:p>
        </p:txBody>
      </p:sp>
    </p:spTree>
    <p:extLst>
      <p:ext uri="{BB962C8B-B14F-4D97-AF65-F5344CB8AC3E}">
        <p14:creationId xmlns:p14="http://schemas.microsoft.com/office/powerpoint/2010/main" xmlns="" val="3163552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165787" y="814493"/>
            <a:ext cx="461665" cy="2580194"/>
          </a:xfrm>
          <a:prstGeom prst="rect">
            <a:avLst/>
          </a:prstGeom>
          <a:noFill/>
        </p:spPr>
        <p:txBody>
          <a:bodyPr vert="eaVert" wrap="none" rtlCol="0">
            <a:spAutoFit/>
          </a:bodyPr>
          <a:lstStyle/>
          <a:p>
            <a:r>
              <a:rPr lang="zh-TW" altLang="en-US" dirty="0" smtClean="0"/>
              <a:t>表        幼兒園軼事紀錄單</a:t>
            </a:r>
            <a:endParaRPr lang="zh-TW" altLang="en-US" dirty="0"/>
          </a:p>
        </p:txBody>
      </p:sp>
      <p:sp>
        <p:nvSpPr>
          <p:cNvPr id="6" name="文字方塊 5"/>
          <p:cNvSpPr txBox="1"/>
          <p:nvPr/>
        </p:nvSpPr>
        <p:spPr>
          <a:xfrm>
            <a:off x="1137573" y="1017692"/>
            <a:ext cx="518091" cy="369332"/>
          </a:xfrm>
          <a:prstGeom prst="rect">
            <a:avLst/>
          </a:prstGeom>
          <a:noFill/>
        </p:spPr>
        <p:txBody>
          <a:bodyPr wrap="none" rtlCol="0">
            <a:spAutoFit/>
          </a:bodyPr>
          <a:lstStyle/>
          <a:p>
            <a:r>
              <a:rPr lang="en-US" altLang="zh-TW" dirty="0" smtClean="0"/>
              <a:t>7-6</a:t>
            </a:r>
            <a:endParaRPr lang="zh-TW" altLang="en-US" dirty="0"/>
          </a:p>
        </p:txBody>
      </p:sp>
      <p:pic>
        <p:nvPicPr>
          <p:cNvPr id="3" name="圖片 2"/>
          <p:cNvPicPr>
            <a:picLocks noChangeAspect="1"/>
          </p:cNvPicPr>
          <p:nvPr/>
        </p:nvPicPr>
        <p:blipFill rotWithShape="1">
          <a:blip r:embed="rId2">
            <a:lum bright="-20000" contrast="40000"/>
          </a:blip>
          <a:srcRect t="1" b="625"/>
          <a:stretch/>
        </p:blipFill>
        <p:spPr>
          <a:xfrm>
            <a:off x="1991359" y="523884"/>
            <a:ext cx="8196321" cy="46475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948992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28572" y="965200"/>
            <a:ext cx="9134856" cy="4673601"/>
          </a:xfrm>
        </p:spPr>
        <p:txBody>
          <a:bodyPr/>
          <a:lstStyle/>
          <a:p>
            <a:r>
              <a:rPr lang="zh-TW" altLang="en-US" dirty="0"/>
              <a:t>軼事紀錄一學期可做二至三次以上，假如幾次軼事紀錄所觀察的內容偏重某些領域而缺少某些領域，老師可找出原因，有時是因不均衡的課程內容與活動安排，老師可針對原因加以調整。</a:t>
            </a:r>
          </a:p>
        </p:txBody>
      </p:sp>
    </p:spTree>
    <p:extLst>
      <p:ext uri="{BB962C8B-B14F-4D97-AF65-F5344CB8AC3E}">
        <p14:creationId xmlns:p14="http://schemas.microsoft.com/office/powerpoint/2010/main" xmlns="" val="26416034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165787" y="814493"/>
            <a:ext cx="461665" cy="2580194"/>
          </a:xfrm>
          <a:prstGeom prst="rect">
            <a:avLst/>
          </a:prstGeom>
          <a:noFill/>
        </p:spPr>
        <p:txBody>
          <a:bodyPr vert="eaVert" wrap="none" rtlCol="0">
            <a:spAutoFit/>
          </a:bodyPr>
          <a:lstStyle/>
          <a:p>
            <a:r>
              <a:rPr lang="zh-TW" altLang="en-US" dirty="0" smtClean="0"/>
              <a:t>表        幼兒園軼事紀錄單</a:t>
            </a:r>
            <a:endParaRPr lang="zh-TW" altLang="en-US" dirty="0"/>
          </a:p>
        </p:txBody>
      </p:sp>
      <p:sp>
        <p:nvSpPr>
          <p:cNvPr id="6" name="文字方塊 5"/>
          <p:cNvSpPr txBox="1"/>
          <p:nvPr/>
        </p:nvSpPr>
        <p:spPr>
          <a:xfrm>
            <a:off x="1137573" y="1017692"/>
            <a:ext cx="518091" cy="369332"/>
          </a:xfrm>
          <a:prstGeom prst="rect">
            <a:avLst/>
          </a:prstGeom>
          <a:noFill/>
        </p:spPr>
        <p:txBody>
          <a:bodyPr wrap="none" rtlCol="0">
            <a:spAutoFit/>
          </a:bodyPr>
          <a:lstStyle/>
          <a:p>
            <a:r>
              <a:rPr lang="en-US" altLang="zh-TW" dirty="0" smtClean="0"/>
              <a:t>7-6</a:t>
            </a:r>
            <a:endParaRPr lang="zh-TW" altLang="en-US" dirty="0"/>
          </a:p>
        </p:txBody>
      </p:sp>
      <p:pic>
        <p:nvPicPr>
          <p:cNvPr id="2" name="圖片 1"/>
          <p:cNvPicPr>
            <a:picLocks noChangeAspect="1"/>
          </p:cNvPicPr>
          <p:nvPr/>
        </p:nvPicPr>
        <p:blipFill>
          <a:blip r:embed="rId2">
            <a:lum bright="-20000" contrast="40000"/>
          </a:blip>
          <a:stretch>
            <a:fillRect/>
          </a:stretch>
        </p:blipFill>
        <p:spPr>
          <a:xfrm>
            <a:off x="1899920" y="304036"/>
            <a:ext cx="8316560" cy="63710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5863215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1477771" y="695113"/>
            <a:ext cx="7109799" cy="5588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1477771" y="632460"/>
            <a:ext cx="9257961" cy="5402580"/>
          </a:xfrm>
        </p:spPr>
        <p:txBody>
          <a:bodyPr>
            <a:normAutofit/>
          </a:bodyPr>
          <a:lstStyle/>
          <a:p>
            <a:pPr marL="45720" indent="0">
              <a:buNone/>
            </a:pPr>
            <a:r>
              <a:rPr lang="zh-TW" altLang="en-US" b="1" dirty="0" smtClean="0">
                <a:solidFill>
                  <a:srgbClr val="7030A0"/>
                </a:solidFill>
              </a:rPr>
              <a:t>三</a:t>
            </a:r>
            <a:r>
              <a:rPr lang="zh-TW" altLang="en-US" b="1" dirty="0">
                <a:solidFill>
                  <a:srgbClr val="7030A0"/>
                </a:solidFill>
              </a:rPr>
              <a:t>、學習區（角落）觀察評量</a:t>
            </a:r>
            <a:endParaRPr lang="en-US" altLang="zh-TW" b="1" dirty="0" smtClean="0">
              <a:solidFill>
                <a:srgbClr val="7030A0"/>
              </a:solidFill>
            </a:endParaRPr>
          </a:p>
          <a:p>
            <a:r>
              <a:rPr lang="zh-TW" altLang="en-US" b="1" dirty="0">
                <a:solidFill>
                  <a:srgbClr val="C00000"/>
                </a:solidFill>
              </a:rPr>
              <a:t>學習區又稱角落</a:t>
            </a:r>
            <a:r>
              <a:rPr lang="zh-TW" altLang="en-US" dirty="0"/>
              <a:t>，學習區的學習型態在幼兒園已非常普及，教育部發行的</a:t>
            </a:r>
            <a:r>
              <a:rPr lang="en-US" altLang="zh-TW" dirty="0"/>
              <a:t>《</a:t>
            </a:r>
            <a:r>
              <a:rPr lang="zh-TW" altLang="en-US" dirty="0"/>
              <a:t>幼兒園課程與教學品質評估表</a:t>
            </a:r>
            <a:r>
              <a:rPr lang="en-US" altLang="zh-TW" dirty="0" smtClean="0"/>
              <a:t>》</a:t>
            </a:r>
            <a:r>
              <a:rPr lang="zh-TW" altLang="en-US" dirty="0" smtClean="0"/>
              <a:t>對於</a:t>
            </a:r>
            <a:r>
              <a:rPr lang="zh-TW" altLang="en-US" dirty="0"/>
              <a:t>學習區的規劃有非常詳盡的介紹，是現場老師非常難得的寶典，此評估表將於</a:t>
            </a:r>
            <a:r>
              <a:rPr lang="en-US" altLang="zh-TW" dirty="0"/>
              <a:t>2020</a:t>
            </a:r>
            <a:r>
              <a:rPr lang="zh-TW" altLang="en-US" dirty="0"/>
              <a:t>年發行新版，內容有部分更新，可上教育部國民及學前教育署或全國教保資訊網查詢。</a:t>
            </a:r>
            <a:endParaRPr lang="en-US" altLang="zh-TW" dirty="0" smtClean="0"/>
          </a:p>
          <a:p>
            <a:r>
              <a:rPr lang="zh-TW" altLang="en-US" dirty="0"/>
              <a:t>表</a:t>
            </a:r>
            <a:r>
              <a:rPr lang="en-US" altLang="zh-TW" dirty="0"/>
              <a:t>7-7</a:t>
            </a:r>
            <a:r>
              <a:rPr lang="zh-TW" altLang="en-US" dirty="0"/>
              <a:t>是某幼兒園自編的示例。</a:t>
            </a:r>
          </a:p>
        </p:txBody>
      </p:sp>
    </p:spTree>
    <p:extLst>
      <p:ext uri="{BB962C8B-B14F-4D97-AF65-F5344CB8AC3E}">
        <p14:creationId xmlns:p14="http://schemas.microsoft.com/office/powerpoint/2010/main" xmlns="" val="27258206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2638990" y="772160"/>
            <a:ext cx="523742" cy="3734356"/>
            <a:chOff x="1131922" y="814493"/>
            <a:chExt cx="523742" cy="3734356"/>
          </a:xfrm>
        </p:grpSpPr>
        <p:sp>
          <p:nvSpPr>
            <p:cNvPr id="5" name="文字方塊 4"/>
            <p:cNvSpPr txBox="1"/>
            <p:nvPr/>
          </p:nvSpPr>
          <p:spPr>
            <a:xfrm>
              <a:off x="1131922" y="814493"/>
              <a:ext cx="461665" cy="3734356"/>
            </a:xfrm>
            <a:prstGeom prst="rect">
              <a:avLst/>
            </a:prstGeom>
            <a:noFill/>
          </p:spPr>
          <p:txBody>
            <a:bodyPr vert="eaVert" wrap="none" rtlCol="0">
              <a:spAutoFit/>
            </a:bodyPr>
            <a:lstStyle/>
            <a:p>
              <a:r>
                <a:rPr lang="zh-TW" altLang="en-US" dirty="0" smtClean="0"/>
                <a:t>表        學習區活動紀錄暨觀察評量表</a:t>
              </a:r>
              <a:endParaRPr lang="zh-TW" altLang="en-US" dirty="0"/>
            </a:p>
          </p:txBody>
        </p:sp>
        <p:sp>
          <p:nvSpPr>
            <p:cNvPr id="6" name="文字方塊 5"/>
            <p:cNvSpPr txBox="1"/>
            <p:nvPr/>
          </p:nvSpPr>
          <p:spPr>
            <a:xfrm>
              <a:off x="1137573" y="1068494"/>
              <a:ext cx="518091" cy="369332"/>
            </a:xfrm>
            <a:prstGeom prst="rect">
              <a:avLst/>
            </a:prstGeom>
            <a:noFill/>
          </p:spPr>
          <p:txBody>
            <a:bodyPr wrap="none" rtlCol="0">
              <a:spAutoFit/>
            </a:bodyPr>
            <a:lstStyle/>
            <a:p>
              <a:r>
                <a:rPr lang="en-US" altLang="zh-TW" dirty="0" smtClean="0"/>
                <a:t>7-7</a:t>
              </a:r>
              <a:endParaRPr lang="zh-TW" altLang="en-US" dirty="0"/>
            </a:p>
          </p:txBody>
        </p:sp>
      </p:grpSp>
      <p:pic>
        <p:nvPicPr>
          <p:cNvPr id="4" name="圖片 3"/>
          <p:cNvPicPr>
            <a:picLocks noChangeAspect="1"/>
          </p:cNvPicPr>
          <p:nvPr/>
        </p:nvPicPr>
        <p:blipFill rotWithShape="1">
          <a:blip r:embed="rId2">
            <a:lum bright="-20000" contrast="40000"/>
          </a:blip>
          <a:srcRect b="2963"/>
          <a:stretch/>
        </p:blipFill>
        <p:spPr>
          <a:xfrm>
            <a:off x="3441596" y="84666"/>
            <a:ext cx="5071747" cy="665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117927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1477771" y="695113"/>
            <a:ext cx="7109799" cy="5588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1477771" y="632460"/>
            <a:ext cx="9257961" cy="5402580"/>
          </a:xfrm>
        </p:spPr>
        <p:txBody>
          <a:bodyPr>
            <a:normAutofit fontScale="92500" lnSpcReduction="10000"/>
          </a:bodyPr>
          <a:lstStyle/>
          <a:p>
            <a:pPr marL="45720" indent="0">
              <a:buNone/>
            </a:pPr>
            <a:r>
              <a:rPr lang="zh-TW" altLang="en-US" b="1" dirty="0" smtClean="0">
                <a:solidFill>
                  <a:srgbClr val="7030A0"/>
                </a:solidFill>
              </a:rPr>
              <a:t>四</a:t>
            </a:r>
            <a:r>
              <a:rPr lang="zh-TW" altLang="en-US" b="1" dirty="0">
                <a:solidFill>
                  <a:srgbClr val="7030A0"/>
                </a:solidFill>
              </a:rPr>
              <a:t>、作品評量</a:t>
            </a:r>
            <a:endParaRPr lang="en-US" altLang="zh-TW" b="1" dirty="0" smtClean="0">
              <a:solidFill>
                <a:srgbClr val="7030A0"/>
              </a:solidFill>
            </a:endParaRPr>
          </a:p>
          <a:p>
            <a:r>
              <a:rPr lang="zh-TW" altLang="en-US" dirty="0" smtClean="0"/>
              <a:t>作品</a:t>
            </a:r>
            <a:r>
              <a:rPr lang="zh-TW" altLang="en-US" dirty="0"/>
              <a:t>評量又稱為</a:t>
            </a:r>
            <a:r>
              <a:rPr lang="zh-TW" altLang="en-US" b="1" dirty="0">
                <a:solidFill>
                  <a:srgbClr val="C00000"/>
                </a:solidFill>
              </a:rPr>
              <a:t>作品樣本</a:t>
            </a:r>
            <a:r>
              <a:rPr lang="zh-TW" altLang="en-US" dirty="0"/>
              <a:t>或</a:t>
            </a:r>
            <a:r>
              <a:rPr lang="zh-TW" altLang="en-US" b="1" dirty="0">
                <a:solidFill>
                  <a:srgbClr val="C00000"/>
                </a:solidFill>
              </a:rPr>
              <a:t>作品取樣系統</a:t>
            </a:r>
            <a:r>
              <a:rPr lang="zh-TW" altLang="en-US" dirty="0"/>
              <a:t>，優點是</a:t>
            </a:r>
            <a:r>
              <a:rPr lang="zh-TW" altLang="en-US" b="1" i="1" dirty="0"/>
              <a:t>可以持續的呈現幼兒在幼兒園內所有時段的活動作品</a:t>
            </a:r>
            <a:r>
              <a:rPr lang="zh-TW" altLang="en-US" dirty="0"/>
              <a:t>，老師可以透過不同作品</a:t>
            </a:r>
            <a:r>
              <a:rPr lang="zh-TW" altLang="en-US" b="1" dirty="0">
                <a:solidFill>
                  <a:srgbClr val="C00000"/>
                </a:solidFill>
              </a:rPr>
              <a:t>分析幼兒的發展和學習</a:t>
            </a:r>
            <a:r>
              <a:rPr lang="zh-TW" altLang="en-US" dirty="0" smtClean="0"/>
              <a:t>。</a:t>
            </a:r>
            <a:endParaRPr lang="en-US" altLang="zh-TW" dirty="0" smtClean="0"/>
          </a:p>
          <a:p>
            <a:r>
              <a:rPr lang="zh-TW" altLang="en-US" dirty="0"/>
              <a:t>作品評量原則</a:t>
            </a:r>
            <a:r>
              <a:rPr lang="zh-TW" altLang="en-US" dirty="0" smtClean="0"/>
              <a:t>如下：</a:t>
            </a:r>
            <a:endParaRPr lang="en-US" altLang="zh-TW" dirty="0" smtClean="0"/>
          </a:p>
          <a:p>
            <a:pPr marL="822960" lvl="1" indent="-457200">
              <a:buClr>
                <a:srgbClr val="7030A0"/>
              </a:buClr>
              <a:buFont typeface="+mj-lt"/>
              <a:buAutoNum type="arabicPeriod"/>
            </a:pPr>
            <a:r>
              <a:rPr lang="zh-TW" altLang="en-US" dirty="0" smtClean="0"/>
              <a:t>幼兒</a:t>
            </a:r>
            <a:r>
              <a:rPr lang="zh-TW" altLang="en-US" dirty="0"/>
              <a:t>成品的不同類型樣本應該被</a:t>
            </a:r>
            <a:r>
              <a:rPr lang="zh-TW" altLang="en-US" dirty="0" smtClean="0"/>
              <a:t>蒐集。</a:t>
            </a:r>
            <a:endParaRPr lang="en-US" altLang="zh-TW" dirty="0" smtClean="0"/>
          </a:p>
          <a:p>
            <a:pPr marL="822960" lvl="1" indent="-457200">
              <a:buClr>
                <a:srgbClr val="7030A0"/>
              </a:buClr>
              <a:buFont typeface="+mj-lt"/>
              <a:buAutoNum type="arabicPeriod"/>
            </a:pPr>
            <a:r>
              <a:rPr lang="zh-TW" altLang="en-US" dirty="0" smtClean="0"/>
              <a:t>幼兒</a:t>
            </a:r>
            <a:r>
              <a:rPr lang="zh-TW" altLang="en-US" dirty="0"/>
              <a:t>作品樣本有系統且定期的蒐集。</a:t>
            </a:r>
          </a:p>
          <a:p>
            <a:pPr marL="822960" lvl="1" indent="-457200">
              <a:buClr>
                <a:srgbClr val="7030A0"/>
              </a:buClr>
              <a:buFont typeface="+mj-lt"/>
              <a:buAutoNum type="arabicPeriod"/>
            </a:pPr>
            <a:r>
              <a:rPr lang="zh-TW" altLang="en-US" dirty="0" smtClean="0"/>
              <a:t>作品</a:t>
            </a:r>
            <a:r>
              <a:rPr lang="zh-TW" altLang="en-US" dirty="0"/>
              <a:t>樣本註明幼兒的說明和態度</a:t>
            </a:r>
            <a:r>
              <a:rPr lang="zh-TW" altLang="en-US" dirty="0" smtClean="0"/>
              <a:t>。</a:t>
            </a:r>
            <a:endParaRPr lang="en-US" altLang="zh-TW" dirty="0" smtClean="0"/>
          </a:p>
          <a:p>
            <a:r>
              <a:rPr lang="zh-TW" altLang="en-US" dirty="0" smtClean="0"/>
              <a:t>老師在幼兒作品上直接註解或以紙卡標示作品資訊，將之浮貼於作品適當處時，以不破壞作品畫面為原則。</a:t>
            </a:r>
            <a:endParaRPr lang="en-US" altLang="zh-TW" dirty="0" smtClean="0"/>
          </a:p>
          <a:p>
            <a:r>
              <a:rPr lang="zh-TW" altLang="en-US" dirty="0" smtClean="0"/>
              <a:t>表</a:t>
            </a:r>
            <a:r>
              <a:rPr lang="en-US" altLang="zh-TW" dirty="0" smtClean="0"/>
              <a:t>7-8</a:t>
            </a:r>
            <a:r>
              <a:rPr lang="zh-TW" altLang="en-US" dirty="0" smtClean="0"/>
              <a:t>為教師浮貼於幼兒作品上的註解紙卡。</a:t>
            </a:r>
          </a:p>
          <a:p>
            <a:pPr marL="822960" lvl="1" indent="-457200">
              <a:buClr>
                <a:srgbClr val="7030A0"/>
              </a:buClr>
              <a:buFont typeface="+mj-lt"/>
              <a:buAutoNum type="arabicPeriod"/>
            </a:pPr>
            <a:endParaRPr lang="zh-TW" altLang="en-US" dirty="0"/>
          </a:p>
        </p:txBody>
      </p:sp>
    </p:spTree>
    <p:extLst>
      <p:ext uri="{BB962C8B-B14F-4D97-AF65-F5344CB8AC3E}">
        <p14:creationId xmlns:p14="http://schemas.microsoft.com/office/powerpoint/2010/main" xmlns="" val="37955251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866827" y="834813"/>
            <a:ext cx="461665" cy="2118529"/>
          </a:xfrm>
          <a:prstGeom prst="rect">
            <a:avLst/>
          </a:prstGeom>
          <a:noFill/>
        </p:spPr>
        <p:txBody>
          <a:bodyPr vert="eaVert" wrap="none" rtlCol="0">
            <a:spAutoFit/>
          </a:bodyPr>
          <a:lstStyle/>
          <a:p>
            <a:r>
              <a:rPr lang="zh-TW" altLang="en-US" dirty="0" smtClean="0"/>
              <a:t>圖        幼兒作品評量</a:t>
            </a:r>
            <a:endParaRPr lang="zh-TW" altLang="en-US" dirty="0"/>
          </a:p>
        </p:txBody>
      </p:sp>
      <p:sp>
        <p:nvSpPr>
          <p:cNvPr id="6" name="文字方塊 5"/>
          <p:cNvSpPr txBox="1"/>
          <p:nvPr/>
        </p:nvSpPr>
        <p:spPr>
          <a:xfrm>
            <a:off x="1838613" y="1038012"/>
            <a:ext cx="518091" cy="369332"/>
          </a:xfrm>
          <a:prstGeom prst="rect">
            <a:avLst/>
          </a:prstGeom>
          <a:noFill/>
        </p:spPr>
        <p:txBody>
          <a:bodyPr wrap="none" rtlCol="0">
            <a:spAutoFit/>
          </a:bodyPr>
          <a:lstStyle/>
          <a:p>
            <a:r>
              <a:rPr lang="en-US" altLang="zh-TW" dirty="0" smtClean="0"/>
              <a:t>7-4</a:t>
            </a:r>
            <a:endParaRPr lang="zh-TW" altLang="en-US" dirty="0"/>
          </a:p>
        </p:txBody>
      </p:sp>
      <p:pic>
        <p:nvPicPr>
          <p:cNvPr id="2" name="圖片 1"/>
          <p:cNvPicPr>
            <a:picLocks noChangeAspect="1"/>
          </p:cNvPicPr>
          <p:nvPr/>
        </p:nvPicPr>
        <p:blipFill rotWithShape="1">
          <a:blip r:embed="rId2">
            <a:lum contrast="40000"/>
          </a:blip>
          <a:srcRect r="669" b="320"/>
          <a:stretch/>
        </p:blipFill>
        <p:spPr>
          <a:xfrm>
            <a:off x="3322320" y="349547"/>
            <a:ext cx="5181600" cy="63255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4759491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1393105" y="1456266"/>
            <a:ext cx="6959600" cy="558800"/>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4" name="手繪多邊形 3"/>
          <p:cNvSpPr/>
          <p:nvPr/>
        </p:nvSpPr>
        <p:spPr>
          <a:xfrm>
            <a:off x="1303866" y="753534"/>
            <a:ext cx="4321009" cy="651933"/>
          </a:xfrm>
          <a:custGeom>
            <a:avLst/>
            <a:gdLst>
              <a:gd name="connsiteX0" fmla="*/ 0 w 4321009"/>
              <a:gd name="connsiteY0" fmla="*/ 93133 h 651933"/>
              <a:gd name="connsiteX1" fmla="*/ 0 w 4321009"/>
              <a:gd name="connsiteY1" fmla="*/ 93133 h 651933"/>
              <a:gd name="connsiteX2" fmla="*/ 67734 w 4321009"/>
              <a:gd name="connsiteY2" fmla="*/ 160866 h 651933"/>
              <a:gd name="connsiteX3" fmla="*/ 110067 w 4321009"/>
              <a:gd name="connsiteY3" fmla="*/ 194733 h 651933"/>
              <a:gd name="connsiteX4" fmla="*/ 127000 w 4321009"/>
              <a:gd name="connsiteY4" fmla="*/ 245533 h 651933"/>
              <a:gd name="connsiteX5" fmla="*/ 160867 w 4321009"/>
              <a:gd name="connsiteY5" fmla="*/ 279400 h 651933"/>
              <a:gd name="connsiteX6" fmla="*/ 194734 w 4321009"/>
              <a:gd name="connsiteY6" fmla="*/ 330200 h 651933"/>
              <a:gd name="connsiteX7" fmla="*/ 228600 w 4321009"/>
              <a:gd name="connsiteY7" fmla="*/ 389466 h 651933"/>
              <a:gd name="connsiteX8" fmla="*/ 254000 w 4321009"/>
              <a:gd name="connsiteY8" fmla="*/ 397933 h 651933"/>
              <a:gd name="connsiteX9" fmla="*/ 270934 w 4321009"/>
              <a:gd name="connsiteY9" fmla="*/ 431800 h 651933"/>
              <a:gd name="connsiteX10" fmla="*/ 296334 w 4321009"/>
              <a:gd name="connsiteY10" fmla="*/ 457200 h 651933"/>
              <a:gd name="connsiteX11" fmla="*/ 372534 w 4321009"/>
              <a:gd name="connsiteY11" fmla="*/ 508000 h 651933"/>
              <a:gd name="connsiteX12" fmla="*/ 423334 w 4321009"/>
              <a:gd name="connsiteY12" fmla="*/ 524933 h 651933"/>
              <a:gd name="connsiteX13" fmla="*/ 448734 w 4321009"/>
              <a:gd name="connsiteY13" fmla="*/ 541866 h 651933"/>
              <a:gd name="connsiteX14" fmla="*/ 550334 w 4321009"/>
              <a:gd name="connsiteY14" fmla="*/ 567266 h 651933"/>
              <a:gd name="connsiteX15" fmla="*/ 618067 w 4321009"/>
              <a:gd name="connsiteY15" fmla="*/ 601133 h 651933"/>
              <a:gd name="connsiteX16" fmla="*/ 745067 w 4321009"/>
              <a:gd name="connsiteY16" fmla="*/ 626533 h 651933"/>
              <a:gd name="connsiteX17" fmla="*/ 855134 w 4321009"/>
              <a:gd name="connsiteY17" fmla="*/ 651933 h 651933"/>
              <a:gd name="connsiteX18" fmla="*/ 3200400 w 4321009"/>
              <a:gd name="connsiteY18" fmla="*/ 643466 h 651933"/>
              <a:gd name="connsiteX19" fmla="*/ 3225800 w 4321009"/>
              <a:gd name="connsiteY19" fmla="*/ 635000 h 651933"/>
              <a:gd name="connsiteX20" fmla="*/ 3302000 w 4321009"/>
              <a:gd name="connsiteY20" fmla="*/ 609600 h 651933"/>
              <a:gd name="connsiteX21" fmla="*/ 3462867 w 4321009"/>
              <a:gd name="connsiteY21" fmla="*/ 601133 h 651933"/>
              <a:gd name="connsiteX22" fmla="*/ 3632200 w 4321009"/>
              <a:gd name="connsiteY22" fmla="*/ 584200 h 651933"/>
              <a:gd name="connsiteX23" fmla="*/ 3750734 w 4321009"/>
              <a:gd name="connsiteY23" fmla="*/ 558800 h 651933"/>
              <a:gd name="connsiteX24" fmla="*/ 3818467 w 4321009"/>
              <a:gd name="connsiteY24" fmla="*/ 550333 h 651933"/>
              <a:gd name="connsiteX25" fmla="*/ 3852334 w 4321009"/>
              <a:gd name="connsiteY25" fmla="*/ 533400 h 651933"/>
              <a:gd name="connsiteX26" fmla="*/ 3894667 w 4321009"/>
              <a:gd name="connsiteY26" fmla="*/ 524933 h 651933"/>
              <a:gd name="connsiteX27" fmla="*/ 3979334 w 4321009"/>
              <a:gd name="connsiteY27" fmla="*/ 482600 h 651933"/>
              <a:gd name="connsiteX28" fmla="*/ 4064000 w 4321009"/>
              <a:gd name="connsiteY28" fmla="*/ 457200 h 651933"/>
              <a:gd name="connsiteX29" fmla="*/ 4106334 w 4321009"/>
              <a:gd name="connsiteY29" fmla="*/ 431800 h 651933"/>
              <a:gd name="connsiteX30" fmla="*/ 4140200 w 4321009"/>
              <a:gd name="connsiteY30" fmla="*/ 423333 h 651933"/>
              <a:gd name="connsiteX31" fmla="*/ 4199467 w 4321009"/>
              <a:gd name="connsiteY31" fmla="*/ 406400 h 651933"/>
              <a:gd name="connsiteX32" fmla="*/ 4233334 w 4321009"/>
              <a:gd name="connsiteY32" fmla="*/ 389466 h 651933"/>
              <a:gd name="connsiteX33" fmla="*/ 4284134 w 4321009"/>
              <a:gd name="connsiteY33" fmla="*/ 355600 h 651933"/>
              <a:gd name="connsiteX34" fmla="*/ 4292600 w 4321009"/>
              <a:gd name="connsiteY34" fmla="*/ 321733 h 651933"/>
              <a:gd name="connsiteX35" fmla="*/ 4309534 w 4321009"/>
              <a:gd name="connsiteY35" fmla="*/ 304800 h 651933"/>
              <a:gd name="connsiteX36" fmla="*/ 4318000 w 4321009"/>
              <a:gd name="connsiteY36" fmla="*/ 245533 h 651933"/>
              <a:gd name="connsiteX37" fmla="*/ 4284134 w 4321009"/>
              <a:gd name="connsiteY37" fmla="*/ 84666 h 651933"/>
              <a:gd name="connsiteX38" fmla="*/ 4233334 w 4321009"/>
              <a:gd name="connsiteY38" fmla="*/ 67733 h 651933"/>
              <a:gd name="connsiteX39" fmla="*/ 4199467 w 4321009"/>
              <a:gd name="connsiteY39" fmla="*/ 42333 h 651933"/>
              <a:gd name="connsiteX40" fmla="*/ 4174067 w 4321009"/>
              <a:gd name="connsiteY40" fmla="*/ 33866 h 651933"/>
              <a:gd name="connsiteX41" fmla="*/ 4089400 w 4321009"/>
              <a:gd name="connsiteY41" fmla="*/ 16933 h 651933"/>
              <a:gd name="connsiteX42" fmla="*/ 4064000 w 4321009"/>
              <a:gd name="connsiteY42" fmla="*/ 8466 h 651933"/>
              <a:gd name="connsiteX43" fmla="*/ 4021667 w 4321009"/>
              <a:gd name="connsiteY43" fmla="*/ 0 h 651933"/>
              <a:gd name="connsiteX44" fmla="*/ 3699934 w 4321009"/>
              <a:gd name="connsiteY44" fmla="*/ 8466 h 651933"/>
              <a:gd name="connsiteX45" fmla="*/ 3674534 w 4321009"/>
              <a:gd name="connsiteY45" fmla="*/ 16933 h 651933"/>
              <a:gd name="connsiteX46" fmla="*/ 3589867 w 4321009"/>
              <a:gd name="connsiteY46" fmla="*/ 25400 h 651933"/>
              <a:gd name="connsiteX47" fmla="*/ 3522134 w 4321009"/>
              <a:gd name="connsiteY47" fmla="*/ 59266 h 651933"/>
              <a:gd name="connsiteX48" fmla="*/ 3327400 w 4321009"/>
              <a:gd name="connsiteY48" fmla="*/ 76200 h 651933"/>
              <a:gd name="connsiteX49" fmla="*/ 3107267 w 4321009"/>
              <a:gd name="connsiteY49" fmla="*/ 93133 h 651933"/>
              <a:gd name="connsiteX50" fmla="*/ 2895600 w 4321009"/>
              <a:gd name="connsiteY50" fmla="*/ 110066 h 651933"/>
              <a:gd name="connsiteX51" fmla="*/ 2844800 w 4321009"/>
              <a:gd name="connsiteY51" fmla="*/ 118533 h 651933"/>
              <a:gd name="connsiteX52" fmla="*/ 2802467 w 4321009"/>
              <a:gd name="connsiteY52" fmla="*/ 127000 h 651933"/>
              <a:gd name="connsiteX53" fmla="*/ 2269067 w 4321009"/>
              <a:gd name="connsiteY53" fmla="*/ 143933 h 651933"/>
              <a:gd name="connsiteX54" fmla="*/ 228600 w 4321009"/>
              <a:gd name="connsiteY54" fmla="*/ 152400 h 651933"/>
              <a:gd name="connsiteX55" fmla="*/ 0 w 4321009"/>
              <a:gd name="connsiteY55" fmla="*/ 93133 h 65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321009" h="651933">
                <a:moveTo>
                  <a:pt x="0" y="93133"/>
                </a:moveTo>
                <a:lnTo>
                  <a:pt x="0" y="93133"/>
                </a:lnTo>
                <a:cubicBezTo>
                  <a:pt x="22578" y="115711"/>
                  <a:pt x="44272" y="139209"/>
                  <a:pt x="67734" y="160866"/>
                </a:cubicBezTo>
                <a:cubicBezTo>
                  <a:pt x="81013" y="173123"/>
                  <a:pt x="99704" y="179929"/>
                  <a:pt x="110067" y="194733"/>
                </a:cubicBezTo>
                <a:cubicBezTo>
                  <a:pt x="120303" y="209356"/>
                  <a:pt x="117817" y="230227"/>
                  <a:pt x="127000" y="245533"/>
                </a:cubicBezTo>
                <a:cubicBezTo>
                  <a:pt x="135214" y="259223"/>
                  <a:pt x="150894" y="266933"/>
                  <a:pt x="160867" y="279400"/>
                </a:cubicBezTo>
                <a:cubicBezTo>
                  <a:pt x="173580" y="295292"/>
                  <a:pt x="184263" y="312749"/>
                  <a:pt x="194734" y="330200"/>
                </a:cubicBezTo>
                <a:cubicBezTo>
                  <a:pt x="200503" y="339815"/>
                  <a:pt x="217336" y="380455"/>
                  <a:pt x="228600" y="389466"/>
                </a:cubicBezTo>
                <a:cubicBezTo>
                  <a:pt x="235569" y="395041"/>
                  <a:pt x="245533" y="395111"/>
                  <a:pt x="254000" y="397933"/>
                </a:cubicBezTo>
                <a:cubicBezTo>
                  <a:pt x="259645" y="409222"/>
                  <a:pt x="263598" y="421529"/>
                  <a:pt x="270934" y="431800"/>
                </a:cubicBezTo>
                <a:cubicBezTo>
                  <a:pt x="277894" y="441543"/>
                  <a:pt x="287323" y="449315"/>
                  <a:pt x="296334" y="457200"/>
                </a:cubicBezTo>
                <a:cubicBezTo>
                  <a:pt x="325200" y="482457"/>
                  <a:pt x="338794" y="494504"/>
                  <a:pt x="372534" y="508000"/>
                </a:cubicBezTo>
                <a:cubicBezTo>
                  <a:pt x="389107" y="514629"/>
                  <a:pt x="407023" y="517684"/>
                  <a:pt x="423334" y="524933"/>
                </a:cubicBezTo>
                <a:cubicBezTo>
                  <a:pt x="432633" y="529066"/>
                  <a:pt x="439081" y="538648"/>
                  <a:pt x="448734" y="541866"/>
                </a:cubicBezTo>
                <a:cubicBezTo>
                  <a:pt x="481852" y="552905"/>
                  <a:pt x="550334" y="567266"/>
                  <a:pt x="550334" y="567266"/>
                </a:cubicBezTo>
                <a:cubicBezTo>
                  <a:pt x="572912" y="578555"/>
                  <a:pt x="594630" y="591758"/>
                  <a:pt x="618067" y="601133"/>
                </a:cubicBezTo>
                <a:cubicBezTo>
                  <a:pt x="665487" y="620101"/>
                  <a:pt x="694295" y="620186"/>
                  <a:pt x="745067" y="626533"/>
                </a:cubicBezTo>
                <a:cubicBezTo>
                  <a:pt x="771221" y="634005"/>
                  <a:pt x="825526" y="651933"/>
                  <a:pt x="855134" y="651933"/>
                </a:cubicBezTo>
                <a:lnTo>
                  <a:pt x="3200400" y="643466"/>
                </a:lnTo>
                <a:cubicBezTo>
                  <a:pt x="3208867" y="640644"/>
                  <a:pt x="3217444" y="638134"/>
                  <a:pt x="3225800" y="635000"/>
                </a:cubicBezTo>
                <a:cubicBezTo>
                  <a:pt x="3247615" y="626819"/>
                  <a:pt x="3277370" y="611742"/>
                  <a:pt x="3302000" y="609600"/>
                </a:cubicBezTo>
                <a:cubicBezTo>
                  <a:pt x="3355495" y="604948"/>
                  <a:pt x="3409329" y="605251"/>
                  <a:pt x="3462867" y="601133"/>
                </a:cubicBezTo>
                <a:cubicBezTo>
                  <a:pt x="3519426" y="596782"/>
                  <a:pt x="3632200" y="584200"/>
                  <a:pt x="3632200" y="584200"/>
                </a:cubicBezTo>
                <a:cubicBezTo>
                  <a:pt x="3670685" y="574578"/>
                  <a:pt x="3712294" y="563605"/>
                  <a:pt x="3750734" y="558800"/>
                </a:cubicBezTo>
                <a:lnTo>
                  <a:pt x="3818467" y="550333"/>
                </a:lnTo>
                <a:cubicBezTo>
                  <a:pt x="3829756" y="544689"/>
                  <a:pt x="3840360" y="537391"/>
                  <a:pt x="3852334" y="533400"/>
                </a:cubicBezTo>
                <a:cubicBezTo>
                  <a:pt x="3865986" y="528849"/>
                  <a:pt x="3881306" y="530277"/>
                  <a:pt x="3894667" y="524933"/>
                </a:cubicBezTo>
                <a:cubicBezTo>
                  <a:pt x="3923964" y="513214"/>
                  <a:pt x="3949400" y="492578"/>
                  <a:pt x="3979334" y="482600"/>
                </a:cubicBezTo>
                <a:cubicBezTo>
                  <a:pt x="4041173" y="461986"/>
                  <a:pt x="4012818" y="469995"/>
                  <a:pt x="4064000" y="457200"/>
                </a:cubicBezTo>
                <a:cubicBezTo>
                  <a:pt x="4078111" y="448733"/>
                  <a:pt x="4091296" y="438484"/>
                  <a:pt x="4106334" y="431800"/>
                </a:cubicBezTo>
                <a:cubicBezTo>
                  <a:pt x="4116967" y="427074"/>
                  <a:pt x="4129012" y="426530"/>
                  <a:pt x="4140200" y="423333"/>
                </a:cubicBezTo>
                <a:cubicBezTo>
                  <a:pt x="4225174" y="399054"/>
                  <a:pt x="4093660" y="432849"/>
                  <a:pt x="4199467" y="406400"/>
                </a:cubicBezTo>
                <a:cubicBezTo>
                  <a:pt x="4210756" y="400755"/>
                  <a:pt x="4222511" y="395960"/>
                  <a:pt x="4233334" y="389466"/>
                </a:cubicBezTo>
                <a:cubicBezTo>
                  <a:pt x="4250785" y="378995"/>
                  <a:pt x="4284134" y="355600"/>
                  <a:pt x="4284134" y="355600"/>
                </a:cubicBezTo>
                <a:cubicBezTo>
                  <a:pt x="4286956" y="344311"/>
                  <a:pt x="4287396" y="332141"/>
                  <a:pt x="4292600" y="321733"/>
                </a:cubicBezTo>
                <a:cubicBezTo>
                  <a:pt x="4296170" y="314593"/>
                  <a:pt x="4307010" y="312373"/>
                  <a:pt x="4309534" y="304800"/>
                </a:cubicBezTo>
                <a:cubicBezTo>
                  <a:pt x="4315845" y="285868"/>
                  <a:pt x="4315178" y="265289"/>
                  <a:pt x="4318000" y="245533"/>
                </a:cubicBezTo>
                <a:cubicBezTo>
                  <a:pt x="4315027" y="197967"/>
                  <a:pt x="4339875" y="115633"/>
                  <a:pt x="4284134" y="84666"/>
                </a:cubicBezTo>
                <a:cubicBezTo>
                  <a:pt x="4268531" y="75998"/>
                  <a:pt x="4250267" y="73377"/>
                  <a:pt x="4233334" y="67733"/>
                </a:cubicBezTo>
                <a:cubicBezTo>
                  <a:pt x="4222045" y="59266"/>
                  <a:pt x="4211719" y="49334"/>
                  <a:pt x="4199467" y="42333"/>
                </a:cubicBezTo>
                <a:cubicBezTo>
                  <a:pt x="4191718" y="37905"/>
                  <a:pt x="4182763" y="35873"/>
                  <a:pt x="4174067" y="33866"/>
                </a:cubicBezTo>
                <a:cubicBezTo>
                  <a:pt x="4146023" y="27394"/>
                  <a:pt x="4117444" y="23405"/>
                  <a:pt x="4089400" y="16933"/>
                </a:cubicBezTo>
                <a:cubicBezTo>
                  <a:pt x="4080704" y="14926"/>
                  <a:pt x="4072658" y="10631"/>
                  <a:pt x="4064000" y="8466"/>
                </a:cubicBezTo>
                <a:cubicBezTo>
                  <a:pt x="4050039" y="4976"/>
                  <a:pt x="4035778" y="2822"/>
                  <a:pt x="4021667" y="0"/>
                </a:cubicBezTo>
                <a:cubicBezTo>
                  <a:pt x="3914423" y="2822"/>
                  <a:pt x="3807088" y="3239"/>
                  <a:pt x="3699934" y="8466"/>
                </a:cubicBezTo>
                <a:cubicBezTo>
                  <a:pt x="3691020" y="8901"/>
                  <a:pt x="3683355" y="15576"/>
                  <a:pt x="3674534" y="16933"/>
                </a:cubicBezTo>
                <a:cubicBezTo>
                  <a:pt x="3646501" y="21246"/>
                  <a:pt x="3618089" y="22578"/>
                  <a:pt x="3589867" y="25400"/>
                </a:cubicBezTo>
                <a:cubicBezTo>
                  <a:pt x="3567289" y="36689"/>
                  <a:pt x="3547321" y="57587"/>
                  <a:pt x="3522134" y="59266"/>
                </a:cubicBezTo>
                <a:cubicBezTo>
                  <a:pt x="3372431" y="69247"/>
                  <a:pt x="3437234" y="62470"/>
                  <a:pt x="3327400" y="76200"/>
                </a:cubicBezTo>
                <a:cubicBezTo>
                  <a:pt x="3238397" y="105865"/>
                  <a:pt x="3325219" y="79511"/>
                  <a:pt x="3107267" y="93133"/>
                </a:cubicBezTo>
                <a:cubicBezTo>
                  <a:pt x="3036624" y="97548"/>
                  <a:pt x="2895600" y="110066"/>
                  <a:pt x="2895600" y="110066"/>
                </a:cubicBezTo>
                <a:lnTo>
                  <a:pt x="2844800" y="118533"/>
                </a:lnTo>
                <a:cubicBezTo>
                  <a:pt x="2830642" y="121107"/>
                  <a:pt x="2816798" y="125697"/>
                  <a:pt x="2802467" y="127000"/>
                </a:cubicBezTo>
                <a:cubicBezTo>
                  <a:pt x="2661866" y="139782"/>
                  <a:pt x="2347342" y="143362"/>
                  <a:pt x="2269067" y="143933"/>
                </a:cubicBezTo>
                <a:lnTo>
                  <a:pt x="228600" y="152400"/>
                </a:lnTo>
                <a:lnTo>
                  <a:pt x="0" y="93133"/>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1393105" y="808567"/>
            <a:ext cx="9134856" cy="4152901"/>
          </a:xfrm>
        </p:spPr>
        <p:txBody>
          <a:bodyPr/>
          <a:lstStyle/>
          <a:p>
            <a:pPr marL="45720" indent="0">
              <a:buNone/>
            </a:pPr>
            <a:r>
              <a:rPr lang="zh-TW" altLang="en-US" b="1" dirty="0" smtClean="0"/>
              <a:t>三、</a:t>
            </a:r>
            <a:r>
              <a:rPr lang="zh-TW" altLang="en-US" b="1" dirty="0"/>
              <a:t>幼兒學習評量的特性</a:t>
            </a:r>
            <a:endParaRPr lang="en-US" altLang="zh-TW" b="1" dirty="0" smtClean="0"/>
          </a:p>
          <a:p>
            <a:pPr marL="45720" indent="0">
              <a:buNone/>
            </a:pPr>
            <a:r>
              <a:rPr lang="en-US" altLang="zh-TW" b="1" dirty="0" smtClean="0">
                <a:solidFill>
                  <a:srgbClr val="7030A0"/>
                </a:solidFill>
              </a:rPr>
              <a:t>(</a:t>
            </a:r>
            <a:r>
              <a:rPr lang="zh-TW" altLang="en-US" b="1" dirty="0" smtClean="0">
                <a:solidFill>
                  <a:srgbClr val="7030A0"/>
                </a:solidFill>
              </a:rPr>
              <a:t>一</a:t>
            </a:r>
            <a:r>
              <a:rPr lang="en-US" altLang="zh-TW" b="1" dirty="0" smtClean="0">
                <a:solidFill>
                  <a:srgbClr val="7030A0"/>
                </a:solidFill>
              </a:rPr>
              <a:t>)</a:t>
            </a:r>
            <a:r>
              <a:rPr lang="zh-TW" altLang="en-US" b="1" dirty="0" smtClean="0">
                <a:solidFill>
                  <a:srgbClr val="7030A0"/>
                </a:solidFill>
              </a:rPr>
              <a:t>、</a:t>
            </a:r>
            <a:r>
              <a:rPr lang="zh-TW" altLang="en-US" b="1" dirty="0">
                <a:solidFill>
                  <a:srgbClr val="7030A0"/>
                </a:solidFill>
              </a:rPr>
              <a:t>幼兒不適合紙筆</a:t>
            </a:r>
            <a:r>
              <a:rPr lang="zh-TW" altLang="en-US" b="1" dirty="0" smtClean="0">
                <a:solidFill>
                  <a:srgbClr val="7030A0"/>
                </a:solidFill>
              </a:rPr>
              <a:t>測驗</a:t>
            </a:r>
            <a:endParaRPr lang="en-US" altLang="zh-TW" b="1" dirty="0" smtClean="0">
              <a:solidFill>
                <a:srgbClr val="7030A0"/>
              </a:solidFill>
            </a:endParaRPr>
          </a:p>
          <a:p>
            <a:pPr marL="560070" indent="-514350">
              <a:buClr>
                <a:schemeClr val="accent5">
                  <a:lumMod val="60000"/>
                  <a:lumOff val="40000"/>
                </a:schemeClr>
              </a:buClr>
              <a:buFont typeface="+mj-lt"/>
              <a:buAutoNum type="arabicPeriod"/>
            </a:pPr>
            <a:r>
              <a:rPr lang="zh-TW" altLang="en-US" b="1" dirty="0" smtClean="0">
                <a:solidFill>
                  <a:srgbClr val="7030A0"/>
                </a:solidFill>
              </a:rPr>
              <a:t>一</a:t>
            </a:r>
            <a:r>
              <a:rPr lang="zh-TW" altLang="en-US" dirty="0" smtClean="0"/>
              <a:t>幼兒</a:t>
            </a:r>
            <a:r>
              <a:rPr lang="zh-TW" altLang="en-US" dirty="0"/>
              <a:t>的精細動作技巧不佳，用紙筆測驗會受「寫字」能力</a:t>
            </a:r>
            <a:r>
              <a:rPr lang="zh-TW" altLang="en-US" dirty="0" smtClean="0"/>
              <a:t>影響。</a:t>
            </a:r>
            <a:endParaRPr lang="en-US" altLang="zh-TW" dirty="0" smtClean="0"/>
          </a:p>
          <a:p>
            <a:pPr marL="560070" indent="-514350">
              <a:buClr>
                <a:schemeClr val="accent5">
                  <a:lumMod val="60000"/>
                  <a:lumOff val="40000"/>
                </a:schemeClr>
              </a:buClr>
              <a:buFont typeface="+mj-lt"/>
              <a:buAutoNum type="arabicPeriod"/>
            </a:pPr>
            <a:r>
              <a:rPr lang="zh-TW" altLang="en-US" dirty="0"/>
              <a:t>幼兒容易分散注意力，很快就失去興趣或不易安撫，所以在接受紙筆測驗時特別容易出現各類問題甚至拒絕參與</a:t>
            </a:r>
            <a:endParaRPr lang="en-US" altLang="zh-TW" dirty="0" smtClean="0"/>
          </a:p>
          <a:p>
            <a:endParaRPr lang="en-US" altLang="zh-TW" dirty="0" smtClean="0"/>
          </a:p>
        </p:txBody>
      </p:sp>
      <p:sp>
        <p:nvSpPr>
          <p:cNvPr id="2" name="圓角矩形圖說文字 1"/>
          <p:cNvSpPr/>
          <p:nvPr/>
        </p:nvSpPr>
        <p:spPr>
          <a:xfrm>
            <a:off x="1926506" y="4953003"/>
            <a:ext cx="8690694" cy="1193799"/>
          </a:xfrm>
          <a:prstGeom prst="wedgeRoundRectCallout">
            <a:avLst>
              <a:gd name="adj1" fmla="val -19790"/>
              <a:gd name="adj2" fmla="val -763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幼兒園老師宜採用「非文字</a:t>
            </a:r>
            <a:r>
              <a:rPr lang="zh-TW" altLang="en-US" sz="2400" b="1" dirty="0" smtClean="0"/>
              <a:t>」，如圖形、實際操作的</a:t>
            </a:r>
            <a:r>
              <a:rPr lang="zh-TW" altLang="en-US" sz="2400" b="1" dirty="0"/>
              <a:t>方式觀察幼兒的學習狀況，以進行幼兒學習</a:t>
            </a:r>
            <a:r>
              <a:rPr lang="zh-TW" altLang="en-US" sz="2400" b="1" dirty="0" smtClean="0"/>
              <a:t>評量</a:t>
            </a:r>
            <a:endParaRPr lang="zh-TW" altLang="en-US" sz="2400" b="1" dirty="0"/>
          </a:p>
        </p:txBody>
      </p:sp>
    </p:spTree>
    <p:extLst>
      <p:ext uri="{BB962C8B-B14F-4D97-AF65-F5344CB8AC3E}">
        <p14:creationId xmlns:p14="http://schemas.microsoft.com/office/powerpoint/2010/main" xmlns="" val="1952403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541725" y="834813"/>
            <a:ext cx="461665" cy="2118529"/>
          </a:xfrm>
          <a:prstGeom prst="rect">
            <a:avLst/>
          </a:prstGeom>
          <a:noFill/>
        </p:spPr>
        <p:txBody>
          <a:bodyPr vert="eaVert" wrap="none" rtlCol="0">
            <a:spAutoFit/>
          </a:bodyPr>
          <a:lstStyle/>
          <a:p>
            <a:r>
              <a:rPr lang="zh-TW" altLang="en-US" dirty="0" smtClean="0"/>
              <a:t>表        幼兒作品評量</a:t>
            </a:r>
            <a:endParaRPr lang="zh-TW" altLang="en-US" dirty="0"/>
          </a:p>
        </p:txBody>
      </p:sp>
      <p:sp>
        <p:nvSpPr>
          <p:cNvPr id="6" name="文字方塊 5"/>
          <p:cNvSpPr txBox="1"/>
          <p:nvPr/>
        </p:nvSpPr>
        <p:spPr>
          <a:xfrm>
            <a:off x="1513493" y="1038012"/>
            <a:ext cx="518091" cy="369332"/>
          </a:xfrm>
          <a:prstGeom prst="rect">
            <a:avLst/>
          </a:prstGeom>
          <a:noFill/>
        </p:spPr>
        <p:txBody>
          <a:bodyPr wrap="none" rtlCol="0">
            <a:spAutoFit/>
          </a:bodyPr>
          <a:lstStyle/>
          <a:p>
            <a:r>
              <a:rPr lang="en-US" altLang="zh-TW" dirty="0" smtClean="0"/>
              <a:t>7-8</a:t>
            </a:r>
            <a:endParaRPr lang="zh-TW" altLang="en-US" dirty="0"/>
          </a:p>
        </p:txBody>
      </p:sp>
      <p:pic>
        <p:nvPicPr>
          <p:cNvPr id="3" name="圖片 2"/>
          <p:cNvPicPr>
            <a:picLocks noChangeAspect="1"/>
          </p:cNvPicPr>
          <p:nvPr/>
        </p:nvPicPr>
        <p:blipFill rotWithShape="1">
          <a:blip r:embed="rId2">
            <a:lum bright="-20000" contrast="40000"/>
          </a:blip>
          <a:srcRect r="476"/>
          <a:stretch/>
        </p:blipFill>
        <p:spPr>
          <a:xfrm>
            <a:off x="2059798" y="834813"/>
            <a:ext cx="8491908" cy="33209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1734140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1477771" y="695113"/>
            <a:ext cx="7109799" cy="5588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1477771" y="632460"/>
            <a:ext cx="9257961" cy="5402580"/>
          </a:xfrm>
        </p:spPr>
        <p:txBody>
          <a:bodyPr>
            <a:normAutofit/>
          </a:bodyPr>
          <a:lstStyle/>
          <a:p>
            <a:pPr marL="45720" indent="0">
              <a:buNone/>
            </a:pPr>
            <a:r>
              <a:rPr lang="zh-TW" altLang="en-US" b="1" dirty="0" smtClean="0">
                <a:solidFill>
                  <a:srgbClr val="7030A0"/>
                </a:solidFill>
              </a:rPr>
              <a:t>五</a:t>
            </a:r>
            <a:r>
              <a:rPr lang="zh-TW" altLang="en-US" b="1" dirty="0">
                <a:solidFill>
                  <a:srgbClr val="7030A0"/>
                </a:solidFill>
              </a:rPr>
              <a:t>、影音紀錄</a:t>
            </a:r>
            <a:endParaRPr lang="en-US" altLang="zh-TW" b="1" dirty="0" smtClean="0">
              <a:solidFill>
                <a:srgbClr val="7030A0"/>
              </a:solidFill>
            </a:endParaRPr>
          </a:p>
          <a:p>
            <a:r>
              <a:rPr lang="zh-TW" altLang="en-US" dirty="0"/>
              <a:t>幼教現場老師通常非常忙碌，很可能在事件當下無法理解幼兒行為的意義與重要性，這些細節都可以讓影音工具捕捉以利事後回顧</a:t>
            </a:r>
            <a:r>
              <a:rPr lang="zh-TW" altLang="en-US" dirty="0" smtClean="0"/>
              <a:t>。</a:t>
            </a:r>
            <a:endParaRPr lang="en-US" altLang="zh-TW" dirty="0" smtClean="0"/>
          </a:p>
          <a:p>
            <a:r>
              <a:rPr lang="zh-TW" altLang="en-US" dirty="0"/>
              <a:t>現場老師將數位影音蒐集整理的幼兒學習歷程照片、影片上網發表與分享，但注意幼兒相關資料的使用</a:t>
            </a:r>
            <a:r>
              <a:rPr lang="en-US" altLang="zh-TW" dirty="0"/>
              <a:t>《</a:t>
            </a:r>
            <a:r>
              <a:rPr lang="zh-TW" altLang="en-US" dirty="0"/>
              <a:t>個人資料保護法</a:t>
            </a:r>
            <a:r>
              <a:rPr lang="en-US" altLang="zh-TW" dirty="0"/>
              <a:t>》</a:t>
            </a:r>
            <a:r>
              <a:rPr lang="zh-TW" altLang="en-US" dirty="0"/>
              <a:t>，須取得家長同意書為宜。</a:t>
            </a:r>
          </a:p>
        </p:txBody>
      </p:sp>
    </p:spTree>
    <p:extLst>
      <p:ext uri="{BB962C8B-B14F-4D97-AF65-F5344CB8AC3E}">
        <p14:creationId xmlns:p14="http://schemas.microsoft.com/office/powerpoint/2010/main" xmlns="" val="1734330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61440" y="457200"/>
            <a:ext cx="9621520" cy="5455920"/>
          </a:xfrm>
        </p:spPr>
        <p:txBody>
          <a:bodyPr>
            <a:normAutofit/>
          </a:bodyPr>
          <a:lstStyle/>
          <a:p>
            <a:r>
              <a:rPr lang="zh-TW" altLang="en-US" dirty="0"/>
              <a:t>常用的影音紀錄形式包含照相、錄影及</a:t>
            </a:r>
            <a:r>
              <a:rPr lang="zh-TW" altLang="en-US" dirty="0" smtClean="0"/>
              <a:t>錄音。</a:t>
            </a:r>
            <a:endParaRPr lang="en-US" altLang="zh-TW" dirty="0" smtClean="0"/>
          </a:p>
          <a:p>
            <a:r>
              <a:rPr lang="zh-TW" altLang="en-US" dirty="0"/>
              <a:t>手機體積輕巧、操作簡單方便，對於必須掌握關鍵時刻捕捉情境發生當下的觀察評量工作有很大幫助，因此</a:t>
            </a:r>
            <a:r>
              <a:rPr lang="zh-TW" altLang="en-US" b="1" dirty="0">
                <a:solidFill>
                  <a:srgbClr val="C00000"/>
                </a:solidFill>
              </a:rPr>
              <a:t>手機</a:t>
            </a:r>
            <a:r>
              <a:rPr lang="zh-TW" altLang="en-US" dirty="0"/>
              <a:t>已成為幼教老師普遍使用的影音紀錄工具</a:t>
            </a:r>
            <a:r>
              <a:rPr lang="zh-TW" altLang="en-US" dirty="0" smtClean="0"/>
              <a:t>。</a:t>
            </a:r>
            <a:endParaRPr lang="en-US" altLang="zh-TW" dirty="0" smtClean="0"/>
          </a:p>
          <a:p>
            <a:r>
              <a:rPr lang="zh-TW" altLang="en-US" dirty="0"/>
              <a:t>影音紀錄雖然方便，但因檔案資料龐雜，整理時要花費一些時間，可先計畫好要拍攝的重點，較能聚焦評量資訊</a:t>
            </a:r>
            <a:r>
              <a:rPr lang="zh-TW" altLang="en-US" dirty="0" smtClean="0"/>
              <a:t>。</a:t>
            </a:r>
            <a:endParaRPr lang="en-US" altLang="zh-TW" dirty="0" smtClean="0"/>
          </a:p>
          <a:p>
            <a:r>
              <a:rPr lang="zh-TW" altLang="en-US" dirty="0"/>
              <a:t>多留意現場周遭的事情，才能充分蒐集幼兒的表現資料</a:t>
            </a:r>
            <a:r>
              <a:rPr lang="zh-TW" altLang="en-US" dirty="0" smtClean="0"/>
              <a:t>。</a:t>
            </a:r>
            <a:endParaRPr lang="en-US" altLang="zh-TW" dirty="0" smtClean="0"/>
          </a:p>
          <a:p>
            <a:r>
              <a:rPr lang="zh-TW" altLang="en-US" dirty="0"/>
              <a:t>使用影音紀錄要盡快整理歸檔或加入標籤提示人、事、時、地等訊息，亦可寫在記事本以做為事後整理的提醒。</a:t>
            </a:r>
            <a:endParaRPr lang="en-US" altLang="zh-TW" dirty="0" smtClean="0"/>
          </a:p>
          <a:p>
            <a:endParaRPr lang="zh-TW" altLang="en-US" dirty="0"/>
          </a:p>
        </p:txBody>
      </p:sp>
    </p:spTree>
    <p:extLst>
      <p:ext uri="{BB962C8B-B14F-4D97-AF65-F5344CB8AC3E}">
        <p14:creationId xmlns:p14="http://schemas.microsoft.com/office/powerpoint/2010/main" xmlns="" val="27003905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38732" y="1790700"/>
            <a:ext cx="9134856" cy="4152901"/>
          </a:xfrm>
        </p:spPr>
        <p:txBody>
          <a:bodyPr/>
          <a:lstStyle/>
          <a:p>
            <a:r>
              <a:rPr lang="zh-TW" altLang="en-US" dirty="0"/>
              <a:t>每種評量方法各有特色，關鍵在於老師充分</a:t>
            </a:r>
            <a:r>
              <a:rPr lang="zh-TW" altLang="en-US" b="1" dirty="0">
                <a:solidFill>
                  <a:srgbClr val="C00000"/>
                </a:solidFill>
              </a:rPr>
              <a:t>蒐集</a:t>
            </a:r>
            <a:r>
              <a:rPr lang="zh-TW" altLang="en-US" dirty="0"/>
              <a:t>幼兒各方面的發展與學習訊息，除了</a:t>
            </a:r>
            <a:r>
              <a:rPr lang="zh-TW" altLang="en-US" b="1" dirty="0">
                <a:solidFill>
                  <a:srgbClr val="C00000"/>
                </a:solidFill>
              </a:rPr>
              <a:t>記錄</a:t>
            </a:r>
            <a:r>
              <a:rPr lang="zh-TW" altLang="en-US" dirty="0"/>
              <a:t>還要</a:t>
            </a:r>
            <a:r>
              <a:rPr lang="zh-TW" altLang="en-US" b="1" dirty="0">
                <a:solidFill>
                  <a:srgbClr val="C00000"/>
                </a:solidFill>
              </a:rPr>
              <a:t>組織</a:t>
            </a:r>
            <a:r>
              <a:rPr lang="zh-TW" altLang="en-US" dirty="0"/>
              <a:t>、</a:t>
            </a:r>
            <a:r>
              <a:rPr lang="zh-TW" altLang="en-US" b="1" dirty="0">
                <a:solidFill>
                  <a:srgbClr val="C00000"/>
                </a:solidFill>
              </a:rPr>
              <a:t>分析</a:t>
            </a:r>
            <a:r>
              <a:rPr lang="zh-TW" altLang="en-US" dirty="0"/>
              <a:t>，才能有效運用評量資料，做為調整教學及輔導幼兒的依據</a:t>
            </a:r>
            <a:r>
              <a:rPr lang="zh-TW" altLang="en-US" dirty="0" smtClean="0"/>
              <a:t>。</a:t>
            </a:r>
            <a:endParaRPr lang="en-US" altLang="zh-TW" dirty="0" smtClean="0"/>
          </a:p>
          <a:p>
            <a:r>
              <a:rPr lang="zh-TW" altLang="en-US" dirty="0" smtClean="0"/>
              <a:t>為避免</a:t>
            </a:r>
            <a:r>
              <a:rPr lang="zh-TW" altLang="en-US" dirty="0"/>
              <a:t>太瑣碎的記錄，可多參考「課程大綱」之學習指標以做為觀察的方向。</a:t>
            </a:r>
          </a:p>
        </p:txBody>
      </p:sp>
      <p:sp>
        <p:nvSpPr>
          <p:cNvPr id="4" name="流程圖: 循序存取儲存裝置 3"/>
          <p:cNvSpPr/>
          <p:nvPr/>
        </p:nvSpPr>
        <p:spPr>
          <a:xfrm>
            <a:off x="975360" y="538480"/>
            <a:ext cx="1422400" cy="1099820"/>
          </a:xfrm>
          <a:prstGeom prst="flowChartMagneticTap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2800" dirty="0" smtClean="0"/>
              <a:t>小結</a:t>
            </a:r>
            <a:endParaRPr lang="zh-TW" altLang="en-US" sz="2800" dirty="0"/>
          </a:p>
        </p:txBody>
      </p:sp>
      <p:sp>
        <p:nvSpPr>
          <p:cNvPr id="5" name="橢圓 4"/>
          <p:cNvSpPr/>
          <p:nvPr/>
        </p:nvSpPr>
        <p:spPr>
          <a:xfrm>
            <a:off x="2529840" y="1493520"/>
            <a:ext cx="152400" cy="1447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6" name="橢圓 5"/>
          <p:cNvSpPr/>
          <p:nvPr/>
        </p:nvSpPr>
        <p:spPr>
          <a:xfrm>
            <a:off x="2809240" y="1493520"/>
            <a:ext cx="152400" cy="1447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7" name="橢圓 6"/>
          <p:cNvSpPr/>
          <p:nvPr/>
        </p:nvSpPr>
        <p:spPr>
          <a:xfrm>
            <a:off x="3088640" y="1493520"/>
            <a:ext cx="152400" cy="1447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xmlns="" val="3032082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sz="3600" b="1" dirty="0" smtClean="0"/>
              <a:t>肆、「課程大綱</a:t>
            </a:r>
            <a:r>
              <a:rPr lang="zh-TW" altLang="en-US" b="1" dirty="0" smtClean="0"/>
              <a:t>」</a:t>
            </a:r>
            <a:r>
              <a:rPr lang="zh-TW" altLang="en-US" sz="3600" b="1" dirty="0" smtClean="0"/>
              <a:t>團隊規劃</a:t>
            </a:r>
            <a:r>
              <a:rPr lang="en-US" altLang="zh-TW" sz="3600" b="1" dirty="0" smtClean="0"/>
              <a:t/>
            </a:r>
            <a:br>
              <a:rPr lang="en-US" altLang="zh-TW" sz="3600" b="1" dirty="0" smtClean="0"/>
            </a:br>
            <a:r>
              <a:rPr lang="zh-TW" altLang="en-US" sz="3600" b="1" dirty="0" smtClean="0"/>
              <a:t>的幼兒學習評量</a:t>
            </a:r>
            <a:r>
              <a:rPr lang="zh-TW" altLang="en-US" sz="3600" dirty="0" smtClean="0"/>
              <a:t/>
            </a:r>
            <a:br>
              <a:rPr lang="zh-TW" altLang="en-US" sz="3600" dirty="0" smtClean="0"/>
            </a:br>
            <a:endParaRPr lang="zh-TW" altLang="en-US" sz="3600" dirty="0"/>
          </a:p>
        </p:txBody>
      </p:sp>
      <p:sp>
        <p:nvSpPr>
          <p:cNvPr id="3" name="副標題 2"/>
          <p:cNvSpPr>
            <a:spLocks noGrp="1"/>
          </p:cNvSpPr>
          <p:nvPr>
            <p:ph type="subTitle" idx="1"/>
          </p:nvPr>
        </p:nvSpPr>
        <p:spPr/>
        <p:txBody>
          <a:bodyPr>
            <a:normAutofit/>
          </a:bodyPr>
          <a:lstStyle/>
          <a:p>
            <a:r>
              <a:rPr lang="zh-TW" altLang="en-US" dirty="0" smtClean="0"/>
              <a:t>*</a:t>
            </a:r>
            <a:r>
              <a:rPr lang="zh-TW" altLang="en-US" sz="2800" dirty="0" smtClean="0"/>
              <a:t>請參閱網站</a:t>
            </a:r>
            <a:endParaRPr lang="en-US" altLang="zh-TW" sz="2800" dirty="0" smtClean="0"/>
          </a:p>
          <a:p>
            <a:r>
              <a:rPr lang="zh-TW" altLang="en-US" sz="2400" dirty="0" smtClean="0"/>
              <a:t>教育部</a:t>
            </a:r>
            <a:r>
              <a:rPr lang="en-US" altLang="zh-TW" sz="2400" dirty="0" smtClean="0"/>
              <a:t>[</a:t>
            </a:r>
            <a:r>
              <a:rPr lang="zh-TW" altLang="en-US" sz="2400" dirty="0" smtClean="0"/>
              <a:t>幼兒教寶活動課程</a:t>
            </a:r>
            <a:r>
              <a:rPr lang="en-US" altLang="zh-TW" sz="2400" dirty="0" smtClean="0"/>
              <a:t>:</a:t>
            </a:r>
            <a:r>
              <a:rPr lang="zh-TW" altLang="en-US" sz="2400" b="1" dirty="0" smtClean="0"/>
              <a:t>幼兒學習評量手冊</a:t>
            </a:r>
            <a:r>
              <a:rPr lang="en-US" altLang="zh-TW" sz="2400" b="1" dirty="0" smtClean="0"/>
              <a:t>}</a:t>
            </a:r>
            <a:endParaRPr lang="zh-TW" altLang="en-US" sz="24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教育部幼兒學習評量手冊 5-1.png"/>
          <p:cNvPicPr>
            <a:picLocks noGrp="1" noChangeAspect="1"/>
          </p:cNvPicPr>
          <p:nvPr>
            <p:ph idx="1"/>
          </p:nvPr>
        </p:nvPicPr>
        <p:blipFill>
          <a:blip r:embed="rId2"/>
          <a:stretch>
            <a:fillRect/>
          </a:stretch>
        </p:blipFill>
        <p:spPr>
          <a:xfrm>
            <a:off x="1703184" y="175105"/>
            <a:ext cx="8501131" cy="5535031"/>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教育部幼兒學習評量手冊 5-2.png"/>
          <p:cNvPicPr>
            <a:picLocks noGrp="1" noChangeAspect="1"/>
          </p:cNvPicPr>
          <p:nvPr>
            <p:ph idx="1"/>
          </p:nvPr>
        </p:nvPicPr>
        <p:blipFill>
          <a:blip r:embed="rId2"/>
          <a:stretch>
            <a:fillRect/>
          </a:stretch>
        </p:blipFill>
        <p:spPr>
          <a:xfrm>
            <a:off x="1640234" y="136188"/>
            <a:ext cx="8993694" cy="6313250"/>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55906" y="0"/>
            <a:ext cx="9133730" cy="1233424"/>
          </a:xfrm>
        </p:spPr>
        <p:txBody>
          <a:bodyPr/>
          <a:lstStyle/>
          <a:p>
            <a:r>
              <a:rPr lang="zh-TW" altLang="en-US" dirty="0" smtClean="0"/>
              <a:t>一、理論基礎</a:t>
            </a:r>
            <a:endParaRPr lang="zh-TW" altLang="en-US" dirty="0"/>
          </a:p>
        </p:txBody>
      </p:sp>
      <p:sp>
        <p:nvSpPr>
          <p:cNvPr id="3" name="內容版面配置區 2"/>
          <p:cNvSpPr>
            <a:spLocks noGrp="1"/>
          </p:cNvSpPr>
          <p:nvPr>
            <p:ph idx="1"/>
          </p:nvPr>
        </p:nvSpPr>
        <p:spPr/>
        <p:txBody>
          <a:bodyPr/>
          <a:lstStyle/>
          <a:p>
            <a:r>
              <a:rPr lang="zh-TW" altLang="en-US" dirty="0" smtClean="0"/>
              <a:t>六大核心素養</a:t>
            </a:r>
            <a:r>
              <a:rPr lang="en-US" altLang="zh-TW" dirty="0" smtClean="0"/>
              <a:t>:</a:t>
            </a:r>
            <a:r>
              <a:rPr lang="zh-TW" altLang="en-US" dirty="0" smtClean="0"/>
              <a:t>覺知辨識、表達溝通、關懷合作、</a:t>
            </a:r>
            <a:endParaRPr lang="en-US" altLang="zh-TW" dirty="0" smtClean="0"/>
          </a:p>
          <a:p>
            <a:pPr>
              <a:buNone/>
            </a:pPr>
            <a:r>
              <a:rPr lang="zh-TW" altLang="en-US" dirty="0" smtClean="0"/>
              <a:t>               推理賞析、想像創造、自主管理。</a:t>
            </a:r>
            <a:endParaRPr lang="en-US" altLang="zh-TW" dirty="0" smtClean="0"/>
          </a:p>
          <a:p>
            <a:r>
              <a:rPr lang="en-US" altLang="zh-TW" dirty="0" smtClean="0"/>
              <a:t>1</a:t>
            </a:r>
            <a:r>
              <a:rPr lang="zh-TW" altLang="en-US" dirty="0" smtClean="0"/>
              <a:t>、以幼兒為主體</a:t>
            </a:r>
            <a:endParaRPr lang="en-US" altLang="zh-TW" dirty="0" smtClean="0"/>
          </a:p>
          <a:p>
            <a:r>
              <a:rPr lang="en-US" altLang="zh-TW" dirty="0" smtClean="0"/>
              <a:t>2</a:t>
            </a:r>
            <a:r>
              <a:rPr lang="zh-TW" altLang="en-US" dirty="0" smtClean="0"/>
              <a:t>、是一種表現評量</a:t>
            </a:r>
            <a:endParaRPr lang="en-US" altLang="zh-TW" dirty="0" smtClean="0"/>
          </a:p>
          <a:p>
            <a:r>
              <a:rPr lang="en-US" altLang="zh-TW" dirty="0" smtClean="0"/>
              <a:t>3</a:t>
            </a:r>
            <a:r>
              <a:rPr lang="zh-TW" altLang="en-US" dirty="0" smtClean="0"/>
              <a:t>、以課程為本位的評量</a:t>
            </a:r>
            <a:endParaRPr lang="en-US" altLang="zh-TW" dirty="0" smtClean="0"/>
          </a:p>
          <a:p>
            <a:r>
              <a:rPr lang="en-US" altLang="zh-TW" dirty="0" smtClean="0"/>
              <a:t>4</a:t>
            </a:r>
            <a:r>
              <a:rPr lang="zh-TW" altLang="en-US" dirty="0" smtClean="0"/>
              <a:t>、六項特性；以幼兒為主體、真實性、充裕的收集資料時間、多元的收集資料範圍、持續性。</a:t>
            </a:r>
            <a:endParaRPr lang="zh-TW" alt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845733" y="543467"/>
            <a:ext cx="9006840" cy="5823466"/>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6" name="文字方塊 5"/>
          <p:cNvSpPr txBox="1"/>
          <p:nvPr/>
        </p:nvSpPr>
        <p:spPr>
          <a:xfrm>
            <a:off x="904618" y="717127"/>
            <a:ext cx="461665" cy="4939814"/>
          </a:xfrm>
          <a:prstGeom prst="rect">
            <a:avLst/>
          </a:prstGeom>
          <a:noFill/>
        </p:spPr>
        <p:txBody>
          <a:bodyPr vert="eaVert" wrap="none" rtlCol="0">
            <a:spAutoFit/>
          </a:bodyPr>
          <a:lstStyle/>
          <a:p>
            <a:r>
              <a:rPr lang="zh-TW" altLang="en-US" b="1" dirty="0" smtClean="0"/>
              <a:t>「</a:t>
            </a:r>
            <a:r>
              <a:rPr lang="zh-TW" altLang="en-US" b="1" dirty="0"/>
              <a:t>課程大綱」六大核心</a:t>
            </a:r>
            <a:r>
              <a:rPr lang="zh-TW" altLang="en-US" b="1" dirty="0" smtClean="0"/>
              <a:t>素養「</a:t>
            </a:r>
            <a:r>
              <a:rPr lang="zh-TW" altLang="en-US" b="1" dirty="0"/>
              <a:t>覺知</a:t>
            </a:r>
            <a:r>
              <a:rPr lang="zh-TW" altLang="en-US" b="1" dirty="0" smtClean="0"/>
              <a:t>辨識」之</a:t>
            </a:r>
            <a:r>
              <a:rPr lang="zh-TW" altLang="en-US" b="1" dirty="0"/>
              <a:t>定義</a:t>
            </a:r>
          </a:p>
        </p:txBody>
      </p:sp>
      <p:sp>
        <p:nvSpPr>
          <p:cNvPr id="8" name="文字方塊 7"/>
          <p:cNvSpPr txBox="1"/>
          <p:nvPr/>
        </p:nvSpPr>
        <p:spPr>
          <a:xfrm>
            <a:off x="3426797" y="317017"/>
            <a:ext cx="7678705"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zh-TW" altLang="en-US" sz="2000" dirty="0" smtClean="0"/>
              <a:t> 運用感官</a:t>
            </a:r>
            <a:r>
              <a:rPr lang="zh-TW" altLang="en-US" sz="2000" dirty="0"/>
              <a:t>，</a:t>
            </a:r>
            <a:r>
              <a:rPr lang="zh-TW" altLang="en-US" sz="2000" dirty="0" smtClean="0"/>
              <a:t>知覺</a:t>
            </a:r>
            <a:r>
              <a:rPr lang="zh-TW" altLang="en-US" sz="2000" dirty="0"/>
              <a:t>自己及生活環境的訊息，並理解訊息及其間的關係</a:t>
            </a:r>
          </a:p>
        </p:txBody>
      </p:sp>
      <p:sp>
        <p:nvSpPr>
          <p:cNvPr id="9" name="矩形 8"/>
          <p:cNvSpPr/>
          <p:nvPr/>
        </p:nvSpPr>
        <p:spPr>
          <a:xfrm>
            <a:off x="3001147" y="1083012"/>
            <a:ext cx="2506133" cy="1803400"/>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r>
              <a:rPr lang="zh-TW" altLang="en-US" b="1" dirty="0" smtClean="0">
                <a:solidFill>
                  <a:srgbClr val="C00000"/>
                </a:solidFill>
              </a:rPr>
              <a:t>定義：</a:t>
            </a:r>
            <a:endParaRPr lang="en-US" altLang="zh-TW" b="1" dirty="0" smtClean="0">
              <a:solidFill>
                <a:srgbClr val="C00000"/>
              </a:solidFill>
            </a:endParaRPr>
          </a:p>
          <a:p>
            <a:r>
              <a:rPr lang="zh-TW" altLang="en-US" dirty="0" smtClean="0"/>
              <a:t>運用</a:t>
            </a:r>
            <a:r>
              <a:rPr lang="zh-TW" altLang="en-US" dirty="0"/>
              <a:t>感官覺察到</a:t>
            </a:r>
            <a:r>
              <a:rPr lang="zh-TW" altLang="en-US" dirty="0" smtClean="0"/>
              <a:t>訊息</a:t>
            </a:r>
            <a:endParaRPr lang="en-US" altLang="zh-TW" dirty="0" smtClean="0"/>
          </a:p>
          <a:p>
            <a:endParaRPr lang="en-US" altLang="zh-TW" dirty="0"/>
          </a:p>
          <a:p>
            <a:r>
              <a:rPr lang="zh-TW" altLang="en-US" b="1" dirty="0" smtClean="0">
                <a:solidFill>
                  <a:srgbClr val="C00000"/>
                </a:solidFill>
              </a:rPr>
              <a:t>強調的能力：</a:t>
            </a:r>
            <a:endParaRPr lang="en-US" altLang="zh-TW" b="1" dirty="0" smtClean="0">
              <a:solidFill>
                <a:srgbClr val="C00000"/>
              </a:solidFill>
            </a:endParaRPr>
          </a:p>
          <a:p>
            <a:r>
              <a:rPr lang="zh-TW" altLang="en-US" dirty="0"/>
              <a:t>注意</a:t>
            </a:r>
            <a:r>
              <a:rPr lang="zh-TW" altLang="en-US" dirty="0" smtClean="0"/>
              <a:t>到訊息的存在</a:t>
            </a:r>
            <a:endParaRPr lang="zh-TW" altLang="en-US" dirty="0"/>
          </a:p>
        </p:txBody>
      </p:sp>
      <p:sp>
        <p:nvSpPr>
          <p:cNvPr id="10" name="矩形 9"/>
          <p:cNvSpPr/>
          <p:nvPr/>
        </p:nvSpPr>
        <p:spPr>
          <a:xfrm>
            <a:off x="6684983" y="1083012"/>
            <a:ext cx="3637578" cy="1803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TW" altLang="en-US" b="1" dirty="0" smtClean="0">
                <a:solidFill>
                  <a:srgbClr val="C00000"/>
                </a:solidFill>
              </a:rPr>
              <a:t>定義：</a:t>
            </a:r>
            <a:endParaRPr lang="en-US" altLang="zh-TW" b="1" dirty="0" smtClean="0">
              <a:solidFill>
                <a:srgbClr val="C00000"/>
              </a:solidFill>
            </a:endParaRPr>
          </a:p>
          <a:p>
            <a:r>
              <a:rPr lang="zh-TW" altLang="en-US" dirty="0" smtClean="0"/>
              <a:t>分辨（比較）訊息間的差異與理解</a:t>
            </a:r>
            <a:endParaRPr lang="en-US" altLang="zh-TW" dirty="0" smtClean="0"/>
          </a:p>
          <a:p>
            <a:r>
              <a:rPr lang="zh-TW" altLang="en-US" dirty="0" smtClean="0"/>
              <a:t>訊息的意義和訊息間的關係</a:t>
            </a:r>
            <a:endParaRPr lang="en-US" altLang="zh-TW" dirty="0" smtClean="0"/>
          </a:p>
          <a:p>
            <a:endParaRPr lang="en-US" altLang="zh-TW" dirty="0"/>
          </a:p>
          <a:p>
            <a:r>
              <a:rPr lang="zh-TW" altLang="en-US" b="1" dirty="0" smtClean="0">
                <a:solidFill>
                  <a:srgbClr val="C00000"/>
                </a:solidFill>
              </a:rPr>
              <a:t>強調的能力：</a:t>
            </a:r>
            <a:endParaRPr lang="en-US" altLang="zh-TW" b="1" dirty="0" smtClean="0">
              <a:solidFill>
                <a:srgbClr val="C00000"/>
              </a:solidFill>
            </a:endParaRPr>
          </a:p>
          <a:p>
            <a:r>
              <a:rPr lang="zh-TW" altLang="en-US" dirty="0" smtClean="0"/>
              <a:t>區辨異同、理解意義</a:t>
            </a:r>
            <a:endParaRPr lang="zh-TW" altLang="en-US" dirty="0"/>
          </a:p>
        </p:txBody>
      </p:sp>
      <p:sp>
        <p:nvSpPr>
          <p:cNvPr id="11" name="橢圓 10"/>
          <p:cNvSpPr/>
          <p:nvPr/>
        </p:nvSpPr>
        <p:spPr>
          <a:xfrm>
            <a:off x="5050581" y="3095813"/>
            <a:ext cx="1080000" cy="1080000"/>
          </a:xfrm>
          <a:prstGeom prst="ellipse">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400" dirty="0" smtClean="0"/>
              <a:t>覺知</a:t>
            </a:r>
            <a:endParaRPr lang="zh-TW" altLang="en-US" sz="2400" dirty="0"/>
          </a:p>
        </p:txBody>
      </p:sp>
      <p:sp>
        <p:nvSpPr>
          <p:cNvPr id="12" name="橢圓 11"/>
          <p:cNvSpPr/>
          <p:nvPr/>
        </p:nvSpPr>
        <p:spPr>
          <a:xfrm>
            <a:off x="6304422" y="3095813"/>
            <a:ext cx="1080000" cy="1080000"/>
          </a:xfrm>
          <a:prstGeom prst="ellipse">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400" dirty="0" smtClean="0"/>
              <a:t>辨識</a:t>
            </a:r>
            <a:endParaRPr lang="zh-TW" altLang="en-US" sz="2400" dirty="0"/>
          </a:p>
        </p:txBody>
      </p:sp>
      <p:sp>
        <p:nvSpPr>
          <p:cNvPr id="13" name="矩形 12"/>
          <p:cNvSpPr/>
          <p:nvPr/>
        </p:nvSpPr>
        <p:spPr>
          <a:xfrm>
            <a:off x="4327529" y="4385214"/>
            <a:ext cx="3928532" cy="1600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dist">
              <a:lnSpc>
                <a:spcPct val="150000"/>
              </a:lnSpc>
            </a:pPr>
            <a:r>
              <a:rPr lang="zh-TW" altLang="en-US" b="1" dirty="0">
                <a:solidFill>
                  <a:srgbClr val="C00000"/>
                </a:solidFill>
              </a:rPr>
              <a:t>範圍：自己及生活環境</a:t>
            </a:r>
            <a:r>
              <a:rPr lang="zh-TW" altLang="en-US" b="1" dirty="0" smtClean="0">
                <a:solidFill>
                  <a:srgbClr val="C00000"/>
                </a:solidFill>
              </a:rPr>
              <a:t>訊息</a:t>
            </a:r>
            <a:endParaRPr lang="en-US" altLang="zh-TW" b="1" dirty="0" smtClean="0">
              <a:solidFill>
                <a:srgbClr val="C00000"/>
              </a:solidFill>
            </a:endParaRPr>
          </a:p>
          <a:p>
            <a:pPr algn="ctr">
              <a:lnSpc>
                <a:spcPct val="150000"/>
              </a:lnSpc>
            </a:pPr>
            <a:r>
              <a:rPr lang="zh-TW" altLang="en-US" dirty="0" smtClean="0"/>
              <a:t> </a:t>
            </a:r>
            <a:r>
              <a:rPr lang="zh-TW" altLang="en-US" dirty="0"/>
              <a:t>人文環境訊息、社會環境訊息 </a:t>
            </a:r>
            <a:endParaRPr lang="en-US" altLang="zh-TW" dirty="0" smtClean="0"/>
          </a:p>
          <a:p>
            <a:pPr algn="ctr">
              <a:lnSpc>
                <a:spcPct val="150000"/>
              </a:lnSpc>
            </a:pPr>
            <a:r>
              <a:rPr lang="zh-TW" altLang="en-US" dirty="0" smtClean="0"/>
              <a:t>自然</a:t>
            </a:r>
            <a:r>
              <a:rPr lang="zh-TW" altLang="en-US" dirty="0"/>
              <a:t>環境</a:t>
            </a:r>
            <a:r>
              <a:rPr lang="zh-TW" altLang="en-US" dirty="0" smtClean="0"/>
              <a:t>訊息</a:t>
            </a:r>
            <a:endParaRPr lang="zh-TW" altLang="en-US" dirty="0"/>
          </a:p>
        </p:txBody>
      </p:sp>
      <p:sp>
        <p:nvSpPr>
          <p:cNvPr id="2" name="雲朵形 1"/>
          <p:cNvSpPr/>
          <p:nvPr/>
        </p:nvSpPr>
        <p:spPr>
          <a:xfrm rot="21027940">
            <a:off x="1301263" y="181237"/>
            <a:ext cx="2275840" cy="1049009"/>
          </a:xfrm>
          <a:prstGeom prst="cloud">
            <a:avLst/>
          </a:prstGeom>
        </p:spPr>
        <p:style>
          <a:lnRef idx="3">
            <a:schemeClr val="lt1"/>
          </a:lnRef>
          <a:fillRef idx="1">
            <a:schemeClr val="accent3"/>
          </a:fillRef>
          <a:effectRef idx="1">
            <a:schemeClr val="accent3"/>
          </a:effectRef>
          <a:fontRef idx="minor">
            <a:schemeClr val="lt1"/>
          </a:fontRef>
        </p:style>
        <p:txBody>
          <a:bodyPr lIns="36000" rIns="0" rtlCol="0" anchor="ctr"/>
          <a:lstStyle/>
          <a:p>
            <a:pPr algn="r"/>
            <a:r>
              <a:rPr lang="zh-TW" altLang="en-US" sz="2800" b="1" dirty="0">
                <a:solidFill>
                  <a:schemeClr val="bg1"/>
                </a:solidFill>
              </a:rPr>
              <a:t>覺知辨識</a:t>
            </a:r>
          </a:p>
        </p:txBody>
      </p:sp>
    </p:spTree>
    <p:extLst>
      <p:ext uri="{BB962C8B-B14F-4D97-AF65-F5344CB8AC3E}">
        <p14:creationId xmlns:p14="http://schemas.microsoft.com/office/powerpoint/2010/main" xmlns="" val="1080238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854200" y="543466"/>
            <a:ext cx="8956040" cy="5897973"/>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6" name="文字方塊 5"/>
          <p:cNvSpPr txBox="1"/>
          <p:nvPr/>
        </p:nvSpPr>
        <p:spPr>
          <a:xfrm>
            <a:off x="899019" y="737399"/>
            <a:ext cx="461665" cy="4939814"/>
          </a:xfrm>
          <a:prstGeom prst="rect">
            <a:avLst/>
          </a:prstGeom>
          <a:noFill/>
        </p:spPr>
        <p:txBody>
          <a:bodyPr vert="eaVert" wrap="none" rtlCol="0">
            <a:spAutoFit/>
          </a:bodyPr>
          <a:lstStyle/>
          <a:p>
            <a:r>
              <a:rPr lang="zh-TW" altLang="en-US" b="1" dirty="0" smtClean="0"/>
              <a:t>「</a:t>
            </a:r>
            <a:r>
              <a:rPr lang="zh-TW" altLang="en-US" b="1" dirty="0"/>
              <a:t>課程大綱」六大核心</a:t>
            </a:r>
            <a:r>
              <a:rPr lang="zh-TW" altLang="en-US" b="1" dirty="0" smtClean="0"/>
              <a:t>素養「</a:t>
            </a:r>
            <a:r>
              <a:rPr lang="zh-TW" altLang="en-US" b="1" dirty="0"/>
              <a:t>表達</a:t>
            </a:r>
            <a:r>
              <a:rPr lang="zh-TW" altLang="en-US" b="1" dirty="0" smtClean="0"/>
              <a:t>溝通」之</a:t>
            </a:r>
            <a:r>
              <a:rPr lang="zh-TW" altLang="en-US" b="1" dirty="0"/>
              <a:t>定義</a:t>
            </a:r>
          </a:p>
        </p:txBody>
      </p:sp>
      <p:sp>
        <p:nvSpPr>
          <p:cNvPr id="8" name="文字方塊 7"/>
          <p:cNvSpPr txBox="1"/>
          <p:nvPr/>
        </p:nvSpPr>
        <p:spPr>
          <a:xfrm>
            <a:off x="3425883" y="337289"/>
            <a:ext cx="7678705"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zh-TW" altLang="en-US" sz="2000" dirty="0" smtClean="0"/>
              <a:t>運用</a:t>
            </a:r>
            <a:r>
              <a:rPr lang="zh-TW" altLang="en-US" sz="2000" dirty="0"/>
              <a:t>各種符號</a:t>
            </a:r>
            <a:r>
              <a:rPr lang="zh-TW" altLang="en-US" sz="2000" dirty="0" smtClean="0"/>
              <a:t>表達自己的感受</a:t>
            </a:r>
            <a:r>
              <a:rPr lang="zh-TW" altLang="en-US" sz="2000" dirty="0"/>
              <a:t>， 並傾聽和分享不同的見解與</a:t>
            </a:r>
            <a:r>
              <a:rPr lang="zh-TW" altLang="en-US" sz="2000" dirty="0" smtClean="0"/>
              <a:t>訊息</a:t>
            </a:r>
            <a:endParaRPr lang="zh-TW" altLang="en-US" sz="2000" dirty="0"/>
          </a:p>
        </p:txBody>
      </p:sp>
      <p:sp>
        <p:nvSpPr>
          <p:cNvPr id="9" name="矩形 8"/>
          <p:cNvSpPr/>
          <p:nvPr/>
        </p:nvSpPr>
        <p:spPr>
          <a:xfrm>
            <a:off x="3154500" y="1115999"/>
            <a:ext cx="2506133" cy="238382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TW" altLang="en-US" b="1" dirty="0" smtClean="0">
                <a:solidFill>
                  <a:srgbClr val="C00000"/>
                </a:solidFill>
              </a:rPr>
              <a:t>定義：</a:t>
            </a:r>
            <a:endParaRPr lang="en-US" altLang="zh-TW" b="1" dirty="0" smtClean="0">
              <a:solidFill>
                <a:srgbClr val="C00000"/>
              </a:solidFill>
            </a:endParaRPr>
          </a:p>
          <a:p>
            <a:r>
              <a:rPr lang="zh-TW" altLang="en-US" dirty="0" smtClean="0"/>
              <a:t>運用媒介表達</a:t>
            </a:r>
            <a:endParaRPr lang="en-US" altLang="zh-TW" dirty="0" smtClean="0"/>
          </a:p>
          <a:p>
            <a:endParaRPr lang="en-US" altLang="zh-TW" dirty="0"/>
          </a:p>
          <a:p>
            <a:r>
              <a:rPr lang="zh-TW" altLang="en-US" b="1" dirty="0" smtClean="0">
                <a:solidFill>
                  <a:srgbClr val="C00000"/>
                </a:solidFill>
              </a:rPr>
              <a:t>強調的能力：</a:t>
            </a:r>
            <a:endParaRPr lang="en-US" altLang="zh-TW" b="1" dirty="0" smtClean="0">
              <a:solidFill>
                <a:srgbClr val="C00000"/>
              </a:solidFill>
            </a:endParaRPr>
          </a:p>
          <a:p>
            <a:r>
              <a:rPr lang="zh-TW" altLang="en-US" dirty="0" smtClean="0"/>
              <a:t>內容的完整性，技巧的複雜度，有個人感受</a:t>
            </a:r>
            <a:endParaRPr lang="en-US" altLang="zh-TW" dirty="0" smtClean="0"/>
          </a:p>
          <a:p>
            <a:endParaRPr lang="en-US" altLang="zh-TW" dirty="0"/>
          </a:p>
          <a:p>
            <a:r>
              <a:rPr lang="zh-TW" altLang="en-US" b="1" dirty="0" smtClean="0">
                <a:solidFill>
                  <a:srgbClr val="C00000"/>
                </a:solidFill>
              </a:rPr>
              <a:t>單向表達</a:t>
            </a:r>
            <a:endParaRPr lang="zh-TW" altLang="en-US" b="1" dirty="0">
              <a:solidFill>
                <a:srgbClr val="C00000"/>
              </a:solidFill>
            </a:endParaRPr>
          </a:p>
        </p:txBody>
      </p:sp>
      <p:sp>
        <p:nvSpPr>
          <p:cNvPr id="10" name="矩形 9"/>
          <p:cNvSpPr/>
          <p:nvPr/>
        </p:nvSpPr>
        <p:spPr>
          <a:xfrm>
            <a:off x="6960933" y="1115998"/>
            <a:ext cx="2688167" cy="238382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TW" altLang="en-US" b="1" dirty="0" smtClean="0">
                <a:solidFill>
                  <a:srgbClr val="C00000"/>
                </a:solidFill>
              </a:rPr>
              <a:t>定義：</a:t>
            </a:r>
            <a:endParaRPr lang="en-US" altLang="zh-TW" b="1" dirty="0" smtClean="0">
              <a:solidFill>
                <a:srgbClr val="C00000"/>
              </a:solidFill>
            </a:endParaRPr>
          </a:p>
          <a:p>
            <a:r>
              <a:rPr lang="zh-TW" altLang="en-US" dirty="0" smtClean="0"/>
              <a:t>聽懂後協商、調整</a:t>
            </a:r>
            <a:endParaRPr lang="en-US" altLang="zh-TW" dirty="0" smtClean="0"/>
          </a:p>
          <a:p>
            <a:endParaRPr lang="en-US" altLang="zh-TW" dirty="0"/>
          </a:p>
          <a:p>
            <a:r>
              <a:rPr lang="zh-TW" altLang="en-US" b="1" dirty="0" smtClean="0">
                <a:solidFill>
                  <a:srgbClr val="C00000"/>
                </a:solidFill>
              </a:rPr>
              <a:t>強調的能力：</a:t>
            </a:r>
            <a:endParaRPr lang="en-US" altLang="zh-TW" b="1" dirty="0" smtClean="0">
              <a:solidFill>
                <a:srgbClr val="C00000"/>
              </a:solidFill>
            </a:endParaRPr>
          </a:p>
          <a:p>
            <a:r>
              <a:rPr lang="zh-TW" altLang="en-US" dirty="0"/>
              <a:t>傾聽、切題回應、 協商、調整</a:t>
            </a:r>
            <a:r>
              <a:rPr lang="zh-TW" altLang="en-US" dirty="0" smtClean="0"/>
              <a:t>想法</a:t>
            </a:r>
            <a:endParaRPr lang="en-US" altLang="zh-TW" dirty="0" smtClean="0"/>
          </a:p>
          <a:p>
            <a:endParaRPr lang="en-US" altLang="zh-TW" dirty="0"/>
          </a:p>
          <a:p>
            <a:r>
              <a:rPr lang="zh-TW" altLang="en-US" b="1" dirty="0" smtClean="0">
                <a:solidFill>
                  <a:srgbClr val="C00000"/>
                </a:solidFill>
              </a:rPr>
              <a:t>雙向溝通 </a:t>
            </a:r>
            <a:endParaRPr lang="zh-TW" altLang="en-US" b="1" dirty="0">
              <a:solidFill>
                <a:srgbClr val="C00000"/>
              </a:solidFill>
            </a:endParaRPr>
          </a:p>
        </p:txBody>
      </p:sp>
      <p:sp>
        <p:nvSpPr>
          <p:cNvPr id="11" name="橢圓 10"/>
          <p:cNvSpPr/>
          <p:nvPr/>
        </p:nvSpPr>
        <p:spPr>
          <a:xfrm>
            <a:off x="5156200" y="3588771"/>
            <a:ext cx="1080000" cy="1080000"/>
          </a:xfrm>
          <a:prstGeom prst="ellipse">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400" dirty="0" smtClean="0"/>
              <a:t>表達</a:t>
            </a:r>
            <a:endParaRPr lang="zh-TW" altLang="en-US" sz="2400" dirty="0"/>
          </a:p>
        </p:txBody>
      </p:sp>
      <p:sp>
        <p:nvSpPr>
          <p:cNvPr id="12" name="橢圓 11"/>
          <p:cNvSpPr/>
          <p:nvPr/>
        </p:nvSpPr>
        <p:spPr>
          <a:xfrm>
            <a:off x="6426201" y="3588771"/>
            <a:ext cx="1080000" cy="1080000"/>
          </a:xfrm>
          <a:prstGeom prst="ellipse">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400" dirty="0" smtClean="0"/>
              <a:t>溝通</a:t>
            </a:r>
            <a:endParaRPr lang="zh-TW" altLang="en-US" sz="2400" dirty="0"/>
          </a:p>
        </p:txBody>
      </p:sp>
      <p:sp>
        <p:nvSpPr>
          <p:cNvPr id="13" name="矩形 12"/>
          <p:cNvSpPr/>
          <p:nvPr/>
        </p:nvSpPr>
        <p:spPr>
          <a:xfrm>
            <a:off x="4461935" y="4795222"/>
            <a:ext cx="3928532" cy="121093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nSpc>
                <a:spcPct val="150000"/>
              </a:lnSpc>
            </a:pPr>
            <a:r>
              <a:rPr lang="zh-TW" altLang="en-US" b="1" dirty="0" smtClean="0">
                <a:solidFill>
                  <a:srgbClr val="C00000"/>
                </a:solidFill>
              </a:rPr>
              <a:t>評量範圍：</a:t>
            </a:r>
            <a:endParaRPr lang="en-US" altLang="zh-TW" b="1" dirty="0" smtClean="0">
              <a:solidFill>
                <a:srgbClr val="C00000"/>
              </a:solidFill>
            </a:endParaRPr>
          </a:p>
          <a:p>
            <a:pPr algn="ctr"/>
            <a:r>
              <a:rPr lang="zh-TW" altLang="en-US" dirty="0" smtClean="0"/>
              <a:t> 口語表達、視覺藝術素材表達、</a:t>
            </a:r>
            <a:endParaRPr lang="en-US" altLang="zh-TW" dirty="0" smtClean="0"/>
          </a:p>
          <a:p>
            <a:pPr algn="ctr">
              <a:lnSpc>
                <a:spcPct val="150000"/>
              </a:lnSpc>
            </a:pPr>
            <a:r>
              <a:rPr lang="zh-TW" altLang="en-US" dirty="0" smtClean="0"/>
              <a:t>圖像符號表達、口語溝通</a:t>
            </a:r>
            <a:endParaRPr lang="zh-TW" altLang="en-US" dirty="0"/>
          </a:p>
        </p:txBody>
      </p:sp>
      <p:sp>
        <p:nvSpPr>
          <p:cNvPr id="16" name="雲朵形 15"/>
          <p:cNvSpPr/>
          <p:nvPr/>
        </p:nvSpPr>
        <p:spPr>
          <a:xfrm rot="21027940">
            <a:off x="1360532" y="181237"/>
            <a:ext cx="2275840" cy="1049009"/>
          </a:xfrm>
          <a:prstGeom prst="cloud">
            <a:avLst/>
          </a:prstGeom>
        </p:spPr>
        <p:style>
          <a:lnRef idx="3">
            <a:schemeClr val="lt1"/>
          </a:lnRef>
          <a:fillRef idx="1">
            <a:schemeClr val="accent3"/>
          </a:fillRef>
          <a:effectRef idx="1">
            <a:schemeClr val="accent3"/>
          </a:effectRef>
          <a:fontRef idx="minor">
            <a:schemeClr val="lt1"/>
          </a:fontRef>
        </p:style>
        <p:txBody>
          <a:bodyPr lIns="36000" rIns="0" rtlCol="0" anchor="ctr"/>
          <a:lstStyle/>
          <a:p>
            <a:pPr algn="r"/>
            <a:r>
              <a:rPr lang="zh-TW" altLang="en-US" sz="2800" b="1" dirty="0"/>
              <a:t>表達溝通</a:t>
            </a:r>
            <a:endParaRPr lang="zh-TW" altLang="en-US" sz="2800" b="1" dirty="0">
              <a:solidFill>
                <a:schemeClr val="bg1"/>
              </a:solidFill>
            </a:endParaRPr>
          </a:p>
        </p:txBody>
      </p:sp>
    </p:spTree>
    <p:extLst>
      <p:ext uri="{BB962C8B-B14F-4D97-AF65-F5344CB8AC3E}">
        <p14:creationId xmlns:p14="http://schemas.microsoft.com/office/powerpoint/2010/main" xmlns="" val="5595249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1393105" y="2554815"/>
            <a:ext cx="6959600" cy="558800"/>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6" name="圓角矩形 5"/>
          <p:cNvSpPr/>
          <p:nvPr/>
        </p:nvSpPr>
        <p:spPr>
          <a:xfrm>
            <a:off x="1393105" y="808567"/>
            <a:ext cx="6959600" cy="558800"/>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1393105" y="808567"/>
            <a:ext cx="9134856" cy="5236633"/>
          </a:xfrm>
        </p:spPr>
        <p:txBody>
          <a:bodyPr>
            <a:normAutofit fontScale="92500"/>
          </a:bodyPr>
          <a:lstStyle/>
          <a:p>
            <a:pPr marL="45720" indent="0">
              <a:lnSpc>
                <a:spcPct val="130000"/>
              </a:lnSpc>
              <a:buNone/>
            </a:pPr>
            <a:r>
              <a:rPr lang="en-US" altLang="zh-TW" b="1" dirty="0" smtClean="0">
                <a:solidFill>
                  <a:srgbClr val="7030A0"/>
                </a:solidFill>
              </a:rPr>
              <a:t>(</a:t>
            </a:r>
            <a:r>
              <a:rPr lang="zh-TW" altLang="en-US" b="1" dirty="0" smtClean="0">
                <a:solidFill>
                  <a:srgbClr val="7030A0"/>
                </a:solidFill>
              </a:rPr>
              <a:t>二</a:t>
            </a:r>
            <a:r>
              <a:rPr lang="en-US" altLang="zh-TW" b="1" dirty="0" smtClean="0">
                <a:solidFill>
                  <a:srgbClr val="7030A0"/>
                </a:solidFill>
              </a:rPr>
              <a:t>)</a:t>
            </a:r>
            <a:r>
              <a:rPr lang="zh-TW" altLang="en-US" b="1" dirty="0" smtClean="0">
                <a:solidFill>
                  <a:srgbClr val="7030A0"/>
                </a:solidFill>
              </a:rPr>
              <a:t>、</a:t>
            </a:r>
            <a:r>
              <a:rPr lang="zh-TW" altLang="en-US" b="1" dirty="0">
                <a:solidFill>
                  <a:srgbClr val="7030A0"/>
                </a:solidFill>
              </a:rPr>
              <a:t>真實情境的評量對幼兒最合宜</a:t>
            </a:r>
            <a:endParaRPr lang="en-US" altLang="zh-TW" b="1" dirty="0" smtClean="0">
              <a:solidFill>
                <a:srgbClr val="7030A0"/>
              </a:solidFill>
            </a:endParaRPr>
          </a:p>
          <a:p>
            <a:pPr>
              <a:lnSpc>
                <a:spcPct val="130000"/>
              </a:lnSpc>
            </a:pPr>
            <a:r>
              <a:rPr lang="zh-TW" altLang="en-US" dirty="0"/>
              <a:t>在真實情境中評量幼兒的學習狀態是最合宜的。真實情境的評量又稱「實作評量</a:t>
            </a:r>
            <a:r>
              <a:rPr lang="zh-TW" altLang="en-US" dirty="0" smtClean="0"/>
              <a:t>」。</a:t>
            </a:r>
            <a:endParaRPr lang="en-US" altLang="zh-TW" dirty="0" smtClean="0"/>
          </a:p>
          <a:p>
            <a:pPr marL="45720" indent="0">
              <a:lnSpc>
                <a:spcPct val="130000"/>
              </a:lnSpc>
              <a:buNone/>
            </a:pPr>
            <a:r>
              <a:rPr lang="en-US" altLang="zh-TW" b="1" dirty="0" smtClean="0">
                <a:solidFill>
                  <a:srgbClr val="7030A0"/>
                </a:solidFill>
              </a:rPr>
              <a:t>(</a:t>
            </a:r>
            <a:r>
              <a:rPr lang="zh-TW" altLang="en-US" b="1" dirty="0" smtClean="0">
                <a:solidFill>
                  <a:srgbClr val="7030A0"/>
                </a:solidFill>
              </a:rPr>
              <a:t>三</a:t>
            </a:r>
            <a:r>
              <a:rPr lang="en-US" altLang="zh-TW" b="1" dirty="0" smtClean="0">
                <a:solidFill>
                  <a:srgbClr val="7030A0"/>
                </a:solidFill>
              </a:rPr>
              <a:t>)</a:t>
            </a:r>
            <a:r>
              <a:rPr lang="zh-TW" altLang="en-US" b="1" dirty="0" smtClean="0">
                <a:solidFill>
                  <a:srgbClr val="7030A0"/>
                </a:solidFill>
              </a:rPr>
              <a:t>、</a:t>
            </a:r>
            <a:r>
              <a:rPr lang="zh-TW" altLang="en-US" b="1" dirty="0">
                <a:solidFill>
                  <a:srgbClr val="7030A0"/>
                </a:solidFill>
              </a:rPr>
              <a:t>以老師進行「幼兒行為觀察」實施</a:t>
            </a:r>
            <a:r>
              <a:rPr lang="zh-TW" altLang="en-US" b="1" dirty="0" smtClean="0">
                <a:solidFill>
                  <a:srgbClr val="7030A0"/>
                </a:solidFill>
              </a:rPr>
              <a:t>評量</a:t>
            </a:r>
            <a:endParaRPr lang="en-US" altLang="zh-TW" b="1" dirty="0" smtClean="0">
              <a:solidFill>
                <a:srgbClr val="7030A0"/>
              </a:solidFill>
            </a:endParaRPr>
          </a:p>
          <a:p>
            <a:pPr>
              <a:lnSpc>
                <a:spcPct val="130000"/>
              </a:lnSpc>
            </a:pPr>
            <a:r>
              <a:rPr lang="zh-TW" altLang="en-US" dirty="0"/>
              <a:t>幼兒在幼兒園所有的活動場所中的生活與學習，是對幼兒最適切、真實的</a:t>
            </a:r>
            <a:r>
              <a:rPr lang="zh-TW" altLang="en-US" dirty="0" smtClean="0"/>
              <a:t>評量。</a:t>
            </a:r>
            <a:endParaRPr lang="en-US" altLang="zh-TW" dirty="0" smtClean="0"/>
          </a:p>
          <a:p>
            <a:pPr>
              <a:lnSpc>
                <a:spcPct val="130000"/>
              </a:lnSpc>
            </a:pPr>
            <a:r>
              <a:rPr lang="zh-TW" altLang="en-US" dirty="0" smtClean="0"/>
              <a:t>老師要避免</a:t>
            </a:r>
            <a:r>
              <a:rPr lang="zh-TW" altLang="en-US" dirty="0"/>
              <a:t>有主觀意識，</a:t>
            </a:r>
            <a:r>
              <a:rPr lang="en-US" altLang="zh-TW" dirty="0"/>
              <a:t>McAfee</a:t>
            </a:r>
            <a:r>
              <a:rPr lang="zh-TW" altLang="en-US" dirty="0"/>
              <a:t>等人建議以下幾點可避免主觀：</a:t>
            </a:r>
            <a:r>
              <a:rPr lang="en-US" altLang="zh-TW" dirty="0"/>
              <a:t>(1)</a:t>
            </a:r>
            <a:r>
              <a:rPr lang="zh-TW" altLang="en-US" b="1" dirty="0">
                <a:solidFill>
                  <a:srgbClr val="FF0000"/>
                </a:solidFill>
              </a:rPr>
              <a:t>覺察自己的個人偏見</a:t>
            </a:r>
            <a:r>
              <a:rPr lang="zh-TW" altLang="en-US" dirty="0"/>
              <a:t>；</a:t>
            </a:r>
            <a:r>
              <a:rPr lang="en-US" altLang="zh-TW" dirty="0"/>
              <a:t>(2)</a:t>
            </a:r>
            <a:r>
              <a:rPr lang="zh-TW" altLang="en-US" b="1" dirty="0">
                <a:solidFill>
                  <a:srgbClr val="FF0000"/>
                </a:solidFill>
              </a:rPr>
              <a:t>避免標籤及刻板印象</a:t>
            </a:r>
            <a:r>
              <a:rPr lang="zh-TW" altLang="en-US" dirty="0"/>
              <a:t>；</a:t>
            </a:r>
            <a:r>
              <a:rPr lang="en-US" altLang="zh-TW" dirty="0"/>
              <a:t>(3)</a:t>
            </a:r>
            <a:r>
              <a:rPr lang="zh-TW" altLang="en-US" b="1" dirty="0">
                <a:solidFill>
                  <a:srgbClr val="FF0000"/>
                </a:solidFill>
              </a:rPr>
              <a:t>努力精準的描述觀察到的行為</a:t>
            </a:r>
            <a:r>
              <a:rPr lang="zh-TW" altLang="en-US" dirty="0"/>
              <a:t>；</a:t>
            </a:r>
            <a:r>
              <a:rPr lang="en-US" altLang="zh-TW" dirty="0"/>
              <a:t>(4)</a:t>
            </a:r>
            <a:r>
              <a:rPr lang="zh-TW" altLang="en-US" b="1" dirty="0">
                <a:solidFill>
                  <a:srgbClr val="FF0000"/>
                </a:solidFill>
              </a:rPr>
              <a:t>將事實及推論分開敘寫</a:t>
            </a:r>
            <a:endParaRPr lang="en-US" altLang="zh-TW" b="1" dirty="0" smtClean="0">
              <a:solidFill>
                <a:srgbClr val="FF0000"/>
              </a:solidFill>
            </a:endParaRPr>
          </a:p>
        </p:txBody>
      </p:sp>
    </p:spTree>
    <p:extLst>
      <p:ext uri="{BB962C8B-B14F-4D97-AF65-F5344CB8AC3E}">
        <p14:creationId xmlns:p14="http://schemas.microsoft.com/office/powerpoint/2010/main" xmlns="" val="2276843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854200" y="543466"/>
            <a:ext cx="9067800" cy="5918293"/>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6" name="文字方塊 5"/>
          <p:cNvSpPr txBox="1"/>
          <p:nvPr/>
        </p:nvSpPr>
        <p:spPr>
          <a:xfrm>
            <a:off x="908401" y="728133"/>
            <a:ext cx="461665" cy="4939814"/>
          </a:xfrm>
          <a:prstGeom prst="rect">
            <a:avLst/>
          </a:prstGeom>
          <a:noFill/>
        </p:spPr>
        <p:txBody>
          <a:bodyPr vert="eaVert" wrap="none" rtlCol="0">
            <a:spAutoFit/>
          </a:bodyPr>
          <a:lstStyle/>
          <a:p>
            <a:r>
              <a:rPr lang="zh-TW" altLang="en-US" b="1" dirty="0" smtClean="0"/>
              <a:t>「</a:t>
            </a:r>
            <a:r>
              <a:rPr lang="zh-TW" altLang="en-US" b="1" dirty="0"/>
              <a:t>課程大綱」六大核心</a:t>
            </a:r>
            <a:r>
              <a:rPr lang="zh-TW" altLang="en-US" b="1" dirty="0" smtClean="0"/>
              <a:t>素養「</a:t>
            </a:r>
            <a:r>
              <a:rPr lang="zh-TW" altLang="en-US" b="1" dirty="0"/>
              <a:t>關懷</a:t>
            </a:r>
            <a:r>
              <a:rPr lang="zh-TW" altLang="en-US" b="1" dirty="0" smtClean="0"/>
              <a:t>合作」之</a:t>
            </a:r>
            <a:r>
              <a:rPr lang="zh-TW" altLang="en-US" b="1" dirty="0"/>
              <a:t>定義</a:t>
            </a:r>
          </a:p>
        </p:txBody>
      </p:sp>
      <p:sp>
        <p:nvSpPr>
          <p:cNvPr id="8" name="文字方塊 7"/>
          <p:cNvSpPr txBox="1"/>
          <p:nvPr/>
        </p:nvSpPr>
        <p:spPr>
          <a:xfrm>
            <a:off x="3352798" y="263559"/>
            <a:ext cx="7829228"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Ins="252000" rtlCol="0">
            <a:spAutoFit/>
          </a:bodyPr>
          <a:lstStyle/>
          <a:p>
            <a:pPr algn="ctr">
              <a:tabLst>
                <a:tab pos="7264400" algn="l"/>
              </a:tabLst>
            </a:pPr>
            <a:r>
              <a:rPr lang="zh-TW" altLang="en-US" sz="2000" dirty="0" smtClean="0"/>
              <a:t>   願意關懷與</a:t>
            </a:r>
            <a:r>
              <a:rPr lang="zh-TW" altLang="en-US" sz="2000" dirty="0"/>
              <a:t>接納自己、他人、環境 和文化</a:t>
            </a:r>
            <a:r>
              <a:rPr lang="zh-TW" altLang="en-US" sz="2000" dirty="0" smtClean="0"/>
              <a:t>，並願意</a:t>
            </a:r>
            <a:r>
              <a:rPr lang="zh-TW" altLang="en-US" sz="2000" dirty="0"/>
              <a:t>與他人協商，</a:t>
            </a:r>
            <a:r>
              <a:rPr lang="zh-TW" altLang="en-US" sz="2000" dirty="0" smtClean="0"/>
              <a:t>建立共識</a:t>
            </a:r>
            <a:r>
              <a:rPr lang="zh-TW" altLang="en-US" sz="2000" dirty="0"/>
              <a:t>，解決</a:t>
            </a:r>
            <a:r>
              <a:rPr lang="zh-TW" altLang="en-US" sz="2000" dirty="0" smtClean="0"/>
              <a:t>問題</a:t>
            </a:r>
            <a:endParaRPr lang="zh-TW" altLang="en-US" sz="2000" dirty="0"/>
          </a:p>
        </p:txBody>
      </p:sp>
      <p:sp>
        <p:nvSpPr>
          <p:cNvPr id="9" name="矩形 8"/>
          <p:cNvSpPr/>
          <p:nvPr/>
        </p:nvSpPr>
        <p:spPr>
          <a:xfrm>
            <a:off x="3052900" y="1300664"/>
            <a:ext cx="2506133" cy="189126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TW" altLang="en-US" b="1" dirty="0" smtClean="0">
                <a:solidFill>
                  <a:srgbClr val="C00000"/>
                </a:solidFill>
              </a:rPr>
              <a:t>定義：</a:t>
            </a:r>
            <a:r>
              <a:rPr lang="zh-TW" altLang="en-US" dirty="0" smtClean="0"/>
              <a:t>關心與接納</a:t>
            </a:r>
            <a:endParaRPr lang="en-US" altLang="zh-TW" dirty="0" smtClean="0"/>
          </a:p>
          <a:p>
            <a:endParaRPr lang="en-US" altLang="zh-TW" dirty="0"/>
          </a:p>
          <a:p>
            <a:r>
              <a:rPr lang="zh-TW" altLang="en-US" b="1" dirty="0" smtClean="0">
                <a:solidFill>
                  <a:srgbClr val="C00000"/>
                </a:solidFill>
              </a:rPr>
              <a:t>強調的能力：</a:t>
            </a:r>
            <a:endParaRPr lang="en-US" altLang="zh-TW" b="1" dirty="0" smtClean="0">
              <a:solidFill>
                <a:srgbClr val="C00000"/>
              </a:solidFill>
            </a:endParaRPr>
          </a:p>
          <a:p>
            <a:r>
              <a:rPr lang="zh-TW" altLang="en-US" dirty="0" smtClean="0"/>
              <a:t>理解需求、關係後，依據需求與關係提供適當的關懷、協助或回應</a:t>
            </a:r>
            <a:endParaRPr lang="en-US" altLang="zh-TW" dirty="0"/>
          </a:p>
        </p:txBody>
      </p:sp>
      <p:sp>
        <p:nvSpPr>
          <p:cNvPr id="10" name="矩形 9"/>
          <p:cNvSpPr/>
          <p:nvPr/>
        </p:nvSpPr>
        <p:spPr>
          <a:xfrm>
            <a:off x="6864601" y="1300664"/>
            <a:ext cx="3661832" cy="177422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TW" altLang="en-US" b="1" dirty="0" smtClean="0">
                <a:solidFill>
                  <a:srgbClr val="C00000"/>
                </a:solidFill>
              </a:rPr>
              <a:t>定義：</a:t>
            </a:r>
            <a:endParaRPr lang="en-US" altLang="zh-TW" b="1" dirty="0" smtClean="0">
              <a:solidFill>
                <a:srgbClr val="C00000"/>
              </a:solidFill>
            </a:endParaRPr>
          </a:p>
          <a:p>
            <a:r>
              <a:rPr lang="zh-TW" altLang="en-US" dirty="0" smtClean="0"/>
              <a:t>為共同</a:t>
            </a:r>
            <a:r>
              <a:rPr lang="zh-TW" altLang="en-US" dirty="0"/>
              <a:t>的目標</a:t>
            </a:r>
            <a:r>
              <a:rPr lang="zh-TW" altLang="en-US" dirty="0" smtClean="0"/>
              <a:t>，彼此協調完成工作</a:t>
            </a:r>
            <a:endParaRPr lang="en-US" altLang="zh-TW" dirty="0"/>
          </a:p>
          <a:p>
            <a:endParaRPr lang="en-US" altLang="zh-TW" b="1" dirty="0" smtClean="0">
              <a:solidFill>
                <a:srgbClr val="C00000"/>
              </a:solidFill>
            </a:endParaRPr>
          </a:p>
          <a:p>
            <a:r>
              <a:rPr lang="zh-TW" altLang="en-US" b="1" dirty="0" smtClean="0">
                <a:solidFill>
                  <a:srgbClr val="C00000"/>
                </a:solidFill>
              </a:rPr>
              <a:t>強調的能力：</a:t>
            </a:r>
            <a:endParaRPr lang="en-US" altLang="zh-TW" b="1" dirty="0" smtClean="0">
              <a:solidFill>
                <a:srgbClr val="C00000"/>
              </a:solidFill>
            </a:endParaRPr>
          </a:p>
          <a:p>
            <a:r>
              <a:rPr lang="zh-TW" altLang="en-US" dirty="0" smtClean="0"/>
              <a:t>為考量彼此才能或興趣，協商與調整</a:t>
            </a:r>
            <a:endParaRPr lang="en-US" altLang="zh-TW" dirty="0" smtClean="0"/>
          </a:p>
        </p:txBody>
      </p:sp>
      <p:sp>
        <p:nvSpPr>
          <p:cNvPr id="11" name="橢圓 10"/>
          <p:cNvSpPr/>
          <p:nvPr/>
        </p:nvSpPr>
        <p:spPr>
          <a:xfrm>
            <a:off x="5054600" y="3404104"/>
            <a:ext cx="1080000" cy="1080000"/>
          </a:xfrm>
          <a:prstGeom prst="ellipse">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400" dirty="0" smtClean="0"/>
              <a:t>關懷</a:t>
            </a:r>
            <a:endParaRPr lang="zh-TW" altLang="en-US" sz="2400" dirty="0"/>
          </a:p>
        </p:txBody>
      </p:sp>
      <p:sp>
        <p:nvSpPr>
          <p:cNvPr id="12" name="橢圓 11"/>
          <p:cNvSpPr/>
          <p:nvPr/>
        </p:nvSpPr>
        <p:spPr>
          <a:xfrm>
            <a:off x="6324601" y="3404104"/>
            <a:ext cx="1080000" cy="1080000"/>
          </a:xfrm>
          <a:prstGeom prst="ellipse">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400" dirty="0" smtClean="0"/>
              <a:t>合作</a:t>
            </a:r>
            <a:endParaRPr lang="zh-TW" altLang="en-US" sz="2400" dirty="0"/>
          </a:p>
        </p:txBody>
      </p:sp>
      <p:sp>
        <p:nvSpPr>
          <p:cNvPr id="13" name="矩形 12"/>
          <p:cNvSpPr/>
          <p:nvPr/>
        </p:nvSpPr>
        <p:spPr>
          <a:xfrm>
            <a:off x="4224868" y="4708790"/>
            <a:ext cx="4199465" cy="112521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nSpc>
                <a:spcPct val="120000"/>
              </a:lnSpc>
            </a:pPr>
            <a:r>
              <a:rPr lang="zh-TW" altLang="en-US" b="1" dirty="0" smtClean="0">
                <a:solidFill>
                  <a:srgbClr val="C00000"/>
                </a:solidFill>
              </a:rPr>
              <a:t>評量範圍：</a:t>
            </a:r>
            <a:endParaRPr lang="en-US" altLang="zh-TW" b="1" dirty="0" smtClean="0">
              <a:solidFill>
                <a:srgbClr val="C00000"/>
              </a:solidFill>
            </a:endParaRPr>
          </a:p>
          <a:p>
            <a:pPr marL="285750" indent="-285750">
              <a:lnSpc>
                <a:spcPct val="120000"/>
              </a:lnSpc>
              <a:buFont typeface="Wingdings" panose="05000000000000000000" pitchFamily="2" charset="2"/>
              <a:buChar char="Ø"/>
            </a:pPr>
            <a:r>
              <a:rPr lang="zh-TW" altLang="en-US" dirty="0" smtClean="0"/>
              <a:t>關懷對象：自己、他人、社區、環境</a:t>
            </a:r>
            <a:endParaRPr lang="en-US" altLang="zh-TW" dirty="0" smtClean="0"/>
          </a:p>
          <a:p>
            <a:pPr marL="285750" indent="-285750">
              <a:lnSpc>
                <a:spcPct val="120000"/>
              </a:lnSpc>
              <a:buFont typeface="Wingdings" panose="05000000000000000000" pitchFamily="2" charset="2"/>
              <a:buChar char="Ø"/>
            </a:pPr>
            <a:r>
              <a:rPr lang="zh-TW" altLang="en-US" dirty="0" smtClean="0"/>
              <a:t>合作對象：他人</a:t>
            </a:r>
            <a:endParaRPr lang="zh-TW" altLang="en-US" dirty="0"/>
          </a:p>
        </p:txBody>
      </p:sp>
      <p:sp>
        <p:nvSpPr>
          <p:cNvPr id="16" name="雲朵形 15"/>
          <p:cNvSpPr/>
          <p:nvPr/>
        </p:nvSpPr>
        <p:spPr>
          <a:xfrm rot="21027940">
            <a:off x="1360532" y="181237"/>
            <a:ext cx="2275840" cy="1049009"/>
          </a:xfrm>
          <a:prstGeom prst="cloud">
            <a:avLst/>
          </a:prstGeom>
        </p:spPr>
        <p:style>
          <a:lnRef idx="3">
            <a:schemeClr val="lt1"/>
          </a:lnRef>
          <a:fillRef idx="1">
            <a:schemeClr val="accent3"/>
          </a:fillRef>
          <a:effectRef idx="1">
            <a:schemeClr val="accent3"/>
          </a:effectRef>
          <a:fontRef idx="minor">
            <a:schemeClr val="lt1"/>
          </a:fontRef>
        </p:style>
        <p:txBody>
          <a:bodyPr lIns="36000" rIns="0" rtlCol="0" anchor="ctr"/>
          <a:lstStyle/>
          <a:p>
            <a:pPr algn="r"/>
            <a:r>
              <a:rPr lang="zh-TW" altLang="en-US" sz="2800" b="1" dirty="0"/>
              <a:t>關懷合作</a:t>
            </a:r>
            <a:endParaRPr lang="zh-TW" altLang="en-US" sz="2800" b="1" dirty="0">
              <a:solidFill>
                <a:schemeClr val="bg1"/>
              </a:solidFill>
            </a:endParaRPr>
          </a:p>
        </p:txBody>
      </p:sp>
    </p:spTree>
    <p:extLst>
      <p:ext uri="{BB962C8B-B14F-4D97-AF65-F5344CB8AC3E}">
        <p14:creationId xmlns:p14="http://schemas.microsoft.com/office/powerpoint/2010/main" xmlns="" val="37970643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854200" y="543466"/>
            <a:ext cx="9514840" cy="5928453"/>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6" name="文字方塊 5"/>
          <p:cNvSpPr txBox="1"/>
          <p:nvPr/>
        </p:nvSpPr>
        <p:spPr>
          <a:xfrm>
            <a:off x="946072" y="717184"/>
            <a:ext cx="461665" cy="4939814"/>
          </a:xfrm>
          <a:prstGeom prst="rect">
            <a:avLst/>
          </a:prstGeom>
          <a:noFill/>
        </p:spPr>
        <p:txBody>
          <a:bodyPr vert="eaVert" wrap="none" rtlCol="0">
            <a:spAutoFit/>
          </a:bodyPr>
          <a:lstStyle/>
          <a:p>
            <a:r>
              <a:rPr lang="zh-TW" altLang="en-US" b="1" dirty="0" smtClean="0"/>
              <a:t>「</a:t>
            </a:r>
            <a:r>
              <a:rPr lang="zh-TW" altLang="en-US" b="1" dirty="0"/>
              <a:t>課程大綱」六大核心</a:t>
            </a:r>
            <a:r>
              <a:rPr lang="zh-TW" altLang="en-US" b="1" dirty="0" smtClean="0"/>
              <a:t>素養「</a:t>
            </a:r>
            <a:r>
              <a:rPr lang="zh-TW" altLang="en-US" b="1" dirty="0"/>
              <a:t>推理</a:t>
            </a:r>
            <a:r>
              <a:rPr lang="zh-TW" altLang="en-US" b="1" dirty="0" smtClean="0"/>
              <a:t>賞析」之</a:t>
            </a:r>
            <a:r>
              <a:rPr lang="zh-TW" altLang="en-US" b="1" dirty="0"/>
              <a:t>定義</a:t>
            </a:r>
          </a:p>
        </p:txBody>
      </p:sp>
      <p:sp>
        <p:nvSpPr>
          <p:cNvPr id="8" name="文字方塊 7"/>
          <p:cNvSpPr txBox="1"/>
          <p:nvPr/>
        </p:nvSpPr>
        <p:spPr>
          <a:xfrm>
            <a:off x="3393440" y="204912"/>
            <a:ext cx="8107681"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Ins="288000" rtlCol="0">
            <a:spAutoFit/>
          </a:bodyPr>
          <a:lstStyle/>
          <a:p>
            <a:pPr algn="ctr"/>
            <a:r>
              <a:rPr lang="zh-TW" altLang="en-US" sz="2000" dirty="0" smtClean="0"/>
              <a:t>  運用</a:t>
            </a:r>
            <a:r>
              <a:rPr lang="zh-TW" altLang="en-US" sz="2000" dirty="0"/>
              <a:t>舊經驗和既有知識，分析、整合及 預測訊息，並以喜愛的心情欣賞自己和他人的表現。</a:t>
            </a:r>
          </a:p>
        </p:txBody>
      </p:sp>
      <p:sp>
        <p:nvSpPr>
          <p:cNvPr id="9" name="矩形 8"/>
          <p:cNvSpPr/>
          <p:nvPr/>
        </p:nvSpPr>
        <p:spPr>
          <a:xfrm>
            <a:off x="3001768" y="1231449"/>
            <a:ext cx="2899167" cy="189126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TW" altLang="en-US" b="1" dirty="0" smtClean="0">
                <a:solidFill>
                  <a:srgbClr val="C00000"/>
                </a:solidFill>
              </a:rPr>
              <a:t>定義：</a:t>
            </a:r>
            <a:r>
              <a:rPr lang="zh-TW" altLang="en-US" dirty="0"/>
              <a:t>分析訊息， 推出不同訊息間 存在的</a:t>
            </a:r>
            <a:r>
              <a:rPr lang="zh-TW" altLang="en-US" dirty="0" smtClean="0"/>
              <a:t>道理</a:t>
            </a:r>
            <a:endParaRPr lang="en-US" altLang="zh-TW" dirty="0" smtClean="0"/>
          </a:p>
          <a:p>
            <a:endParaRPr lang="en-US" altLang="zh-TW" dirty="0"/>
          </a:p>
          <a:p>
            <a:r>
              <a:rPr lang="zh-TW" altLang="en-US" b="1" dirty="0" smtClean="0">
                <a:solidFill>
                  <a:srgbClr val="C00000"/>
                </a:solidFill>
              </a:rPr>
              <a:t>強調的能力：</a:t>
            </a:r>
            <a:endParaRPr lang="en-US" altLang="zh-TW" b="1" dirty="0" smtClean="0">
              <a:solidFill>
                <a:srgbClr val="C00000"/>
              </a:solidFill>
            </a:endParaRPr>
          </a:p>
          <a:p>
            <a:r>
              <a:rPr lang="zh-TW" altLang="en-US" dirty="0" smtClean="0"/>
              <a:t>整合眾多已知訊息推出道理的能力</a:t>
            </a:r>
            <a:endParaRPr lang="en-US" altLang="zh-TW" dirty="0"/>
          </a:p>
        </p:txBody>
      </p:sp>
      <p:sp>
        <p:nvSpPr>
          <p:cNvPr id="10" name="矩形 9"/>
          <p:cNvSpPr/>
          <p:nvPr/>
        </p:nvSpPr>
        <p:spPr>
          <a:xfrm>
            <a:off x="7048502" y="1231449"/>
            <a:ext cx="3416298" cy="189126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TW" altLang="en-US" b="1" dirty="0" smtClean="0">
                <a:solidFill>
                  <a:srgbClr val="C00000"/>
                </a:solidFill>
              </a:rPr>
              <a:t>定義：</a:t>
            </a:r>
            <a:endParaRPr lang="en-US" altLang="zh-TW" b="1" dirty="0" smtClean="0">
              <a:solidFill>
                <a:srgbClr val="C00000"/>
              </a:solidFill>
            </a:endParaRPr>
          </a:p>
          <a:p>
            <a:r>
              <a:rPr lang="zh-TW" altLang="en-US" dirty="0" smtClean="0"/>
              <a:t>用喜愛的心情回應自己和他人的表現</a:t>
            </a:r>
            <a:endParaRPr lang="en-US" altLang="zh-TW" dirty="0" smtClean="0"/>
          </a:p>
          <a:p>
            <a:r>
              <a:rPr lang="zh-TW" altLang="en-US" dirty="0" smtClean="0"/>
              <a:t> </a:t>
            </a:r>
            <a:endParaRPr lang="en-US" altLang="zh-TW" b="1" dirty="0" smtClean="0">
              <a:solidFill>
                <a:srgbClr val="C00000"/>
              </a:solidFill>
            </a:endParaRPr>
          </a:p>
          <a:p>
            <a:r>
              <a:rPr lang="zh-TW" altLang="en-US" b="1" dirty="0" smtClean="0">
                <a:solidFill>
                  <a:srgbClr val="C00000"/>
                </a:solidFill>
              </a:rPr>
              <a:t>強調的能力：</a:t>
            </a:r>
            <a:endParaRPr lang="en-US" altLang="zh-TW" b="1" dirty="0" smtClean="0">
              <a:solidFill>
                <a:srgbClr val="C00000"/>
              </a:solidFill>
            </a:endParaRPr>
          </a:p>
          <a:p>
            <a:r>
              <a:rPr lang="zh-TW" altLang="en-US" dirty="0" smtClean="0"/>
              <a:t>正面回應環境內人事物的特色</a:t>
            </a:r>
            <a:endParaRPr lang="en-US" altLang="zh-TW" dirty="0" smtClean="0"/>
          </a:p>
        </p:txBody>
      </p:sp>
      <p:sp>
        <p:nvSpPr>
          <p:cNvPr id="11" name="橢圓 10"/>
          <p:cNvSpPr/>
          <p:nvPr/>
        </p:nvSpPr>
        <p:spPr>
          <a:xfrm>
            <a:off x="5242560" y="3267153"/>
            <a:ext cx="1080000" cy="1080000"/>
          </a:xfrm>
          <a:prstGeom prst="ellipse">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400" dirty="0" smtClean="0"/>
              <a:t>推理</a:t>
            </a:r>
            <a:endParaRPr lang="zh-TW" altLang="en-US" sz="2400" dirty="0"/>
          </a:p>
        </p:txBody>
      </p:sp>
      <p:sp>
        <p:nvSpPr>
          <p:cNvPr id="12" name="橢圓 11"/>
          <p:cNvSpPr/>
          <p:nvPr/>
        </p:nvSpPr>
        <p:spPr>
          <a:xfrm>
            <a:off x="6512561" y="3267153"/>
            <a:ext cx="1080000" cy="1080000"/>
          </a:xfrm>
          <a:prstGeom prst="ellipse">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400" dirty="0" smtClean="0"/>
              <a:t>賞析</a:t>
            </a:r>
            <a:endParaRPr lang="zh-TW" altLang="en-US" sz="2400" dirty="0"/>
          </a:p>
        </p:txBody>
      </p:sp>
      <p:sp>
        <p:nvSpPr>
          <p:cNvPr id="13" name="矩形 12"/>
          <p:cNvSpPr/>
          <p:nvPr/>
        </p:nvSpPr>
        <p:spPr>
          <a:xfrm>
            <a:off x="2187789" y="4424984"/>
            <a:ext cx="3928532" cy="172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nSpc>
                <a:spcPct val="120000"/>
              </a:lnSpc>
            </a:pPr>
            <a:r>
              <a:rPr lang="zh-TW" altLang="en-US" b="1" dirty="0" smtClean="0">
                <a:solidFill>
                  <a:srgbClr val="C00000"/>
                </a:solidFill>
              </a:rPr>
              <a:t>評量範圍：</a:t>
            </a:r>
            <a:endParaRPr lang="en-US" altLang="zh-TW" b="1" dirty="0" smtClean="0">
              <a:solidFill>
                <a:srgbClr val="C00000"/>
              </a:solidFill>
            </a:endParaRPr>
          </a:p>
          <a:p>
            <a:pPr marL="285750" indent="-285750">
              <a:lnSpc>
                <a:spcPct val="120000"/>
              </a:lnSpc>
              <a:buFont typeface="Wingdings" panose="05000000000000000000" pitchFamily="2" charset="2"/>
              <a:buChar char="Ø"/>
            </a:pPr>
            <a:r>
              <a:rPr lang="zh-TW" altLang="en-US" dirty="0"/>
              <a:t>找出特徵與特徵間的</a:t>
            </a:r>
            <a:r>
              <a:rPr lang="zh-TW" altLang="en-US" dirty="0" smtClean="0"/>
              <a:t>關係</a:t>
            </a:r>
            <a:endParaRPr lang="en-US" altLang="zh-TW" dirty="0" smtClean="0"/>
          </a:p>
          <a:p>
            <a:pPr>
              <a:lnSpc>
                <a:spcPct val="120000"/>
              </a:lnSpc>
            </a:pPr>
            <a:r>
              <a:rPr lang="zh-TW" altLang="en-US" sz="1600" dirty="0" smtClean="0"/>
              <a:t>（</a:t>
            </a:r>
            <a:r>
              <a:rPr lang="zh-TW" altLang="en-US" sz="1600" dirty="0"/>
              <a:t>歸類、比較、排序、 分類、類別間的上下層 關係、型式、合成與分解</a:t>
            </a:r>
            <a:r>
              <a:rPr lang="zh-TW" altLang="en-US" sz="1600" dirty="0" smtClean="0"/>
              <a:t>）</a:t>
            </a:r>
            <a:endParaRPr lang="en-US" altLang="zh-TW" sz="1600" dirty="0" smtClean="0"/>
          </a:p>
          <a:p>
            <a:pPr marL="285750" indent="-285750">
              <a:lnSpc>
                <a:spcPct val="120000"/>
              </a:lnSpc>
              <a:buFont typeface="Wingdings" panose="05000000000000000000" pitchFamily="2" charset="2"/>
              <a:buChar char="Ø"/>
            </a:pPr>
            <a:r>
              <a:rPr lang="zh-TW" altLang="en-US" dirty="0" smtClean="0"/>
              <a:t>追</a:t>
            </a:r>
            <a:r>
              <a:rPr lang="zh-TW" altLang="en-US" dirty="0"/>
              <a:t>因推果</a:t>
            </a:r>
          </a:p>
        </p:txBody>
      </p:sp>
      <p:sp>
        <p:nvSpPr>
          <p:cNvPr id="16" name="矩形 15"/>
          <p:cNvSpPr/>
          <p:nvPr/>
        </p:nvSpPr>
        <p:spPr>
          <a:xfrm>
            <a:off x="6778414" y="4424984"/>
            <a:ext cx="3928532" cy="1327290"/>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a:lnSpc>
                <a:spcPct val="120000"/>
              </a:lnSpc>
            </a:pPr>
            <a:r>
              <a:rPr lang="zh-TW" altLang="en-US" b="1" dirty="0" smtClean="0">
                <a:solidFill>
                  <a:srgbClr val="C00000"/>
                </a:solidFill>
              </a:rPr>
              <a:t>評量範圍：</a:t>
            </a:r>
            <a:endParaRPr lang="en-US" altLang="zh-TW" b="1" dirty="0" smtClean="0">
              <a:solidFill>
                <a:srgbClr val="C00000"/>
              </a:solidFill>
            </a:endParaRPr>
          </a:p>
          <a:p>
            <a:pPr marL="285750" indent="-285750">
              <a:lnSpc>
                <a:spcPct val="120000"/>
              </a:lnSpc>
              <a:buFont typeface="Wingdings" panose="05000000000000000000" pitchFamily="2" charset="2"/>
              <a:buChar char="Ø"/>
            </a:pPr>
            <a:r>
              <a:rPr lang="zh-TW" altLang="en-US" dirty="0" smtClean="0"/>
              <a:t>欣賞</a:t>
            </a:r>
            <a:r>
              <a:rPr lang="zh-TW" altLang="en-US" dirty="0"/>
              <a:t>的對象：自己、 他人、自己及他人所產 出的作品或表現</a:t>
            </a:r>
          </a:p>
        </p:txBody>
      </p:sp>
      <p:sp>
        <p:nvSpPr>
          <p:cNvPr id="17" name="雲朵形 16"/>
          <p:cNvSpPr/>
          <p:nvPr/>
        </p:nvSpPr>
        <p:spPr>
          <a:xfrm rot="21027940">
            <a:off x="1360532" y="181237"/>
            <a:ext cx="2275840" cy="1049009"/>
          </a:xfrm>
          <a:prstGeom prst="cloud">
            <a:avLst/>
          </a:prstGeom>
        </p:spPr>
        <p:style>
          <a:lnRef idx="3">
            <a:schemeClr val="lt1"/>
          </a:lnRef>
          <a:fillRef idx="1">
            <a:schemeClr val="accent3"/>
          </a:fillRef>
          <a:effectRef idx="1">
            <a:schemeClr val="accent3"/>
          </a:effectRef>
          <a:fontRef idx="minor">
            <a:schemeClr val="lt1"/>
          </a:fontRef>
        </p:style>
        <p:txBody>
          <a:bodyPr lIns="36000" rIns="0" rtlCol="0" anchor="ctr"/>
          <a:lstStyle/>
          <a:p>
            <a:pPr algn="r"/>
            <a:r>
              <a:rPr lang="zh-TW" altLang="en-US" sz="2800" b="1" dirty="0"/>
              <a:t>推理賞析</a:t>
            </a:r>
            <a:endParaRPr lang="zh-TW" altLang="en-US" sz="2800" b="1" dirty="0">
              <a:solidFill>
                <a:schemeClr val="bg1"/>
              </a:solidFill>
            </a:endParaRPr>
          </a:p>
        </p:txBody>
      </p:sp>
    </p:spTree>
    <p:extLst>
      <p:ext uri="{BB962C8B-B14F-4D97-AF65-F5344CB8AC3E}">
        <p14:creationId xmlns:p14="http://schemas.microsoft.com/office/powerpoint/2010/main" xmlns="" val="6971216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854200" y="543466"/>
            <a:ext cx="9108454" cy="5948773"/>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6" name="文字方塊 5"/>
          <p:cNvSpPr txBox="1"/>
          <p:nvPr/>
        </p:nvSpPr>
        <p:spPr>
          <a:xfrm>
            <a:off x="950123" y="705741"/>
            <a:ext cx="461665" cy="4939814"/>
          </a:xfrm>
          <a:prstGeom prst="rect">
            <a:avLst/>
          </a:prstGeom>
          <a:noFill/>
        </p:spPr>
        <p:txBody>
          <a:bodyPr vert="eaVert" wrap="none" rtlCol="0">
            <a:spAutoFit/>
          </a:bodyPr>
          <a:lstStyle/>
          <a:p>
            <a:r>
              <a:rPr lang="zh-TW" altLang="en-US" b="1" dirty="0" smtClean="0"/>
              <a:t>「課程大綱」六大核心素養「</a:t>
            </a:r>
            <a:r>
              <a:rPr lang="zh-TW" altLang="en-US" b="1" dirty="0"/>
              <a:t>想像</a:t>
            </a:r>
            <a:r>
              <a:rPr lang="zh-TW" altLang="en-US" b="1" dirty="0" smtClean="0"/>
              <a:t>創造」之定義</a:t>
            </a:r>
            <a:endParaRPr lang="zh-TW" altLang="en-US" b="1" dirty="0"/>
          </a:p>
        </p:txBody>
      </p:sp>
      <p:sp>
        <p:nvSpPr>
          <p:cNvPr id="8" name="文字方塊 7"/>
          <p:cNvSpPr txBox="1"/>
          <p:nvPr/>
        </p:nvSpPr>
        <p:spPr>
          <a:xfrm>
            <a:off x="3444240" y="214180"/>
            <a:ext cx="767080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zh-TW" altLang="en-US" sz="2000" dirty="0"/>
              <a:t>以創新的精神和多樣的方式</a:t>
            </a:r>
            <a:r>
              <a:rPr lang="zh-TW" altLang="en-US" sz="2000" dirty="0" smtClean="0"/>
              <a:t>表達</a:t>
            </a:r>
            <a:r>
              <a:rPr lang="zh-TW" altLang="en-US" sz="2000" dirty="0"/>
              <a:t>對生活環境中人事物的</a:t>
            </a:r>
            <a:r>
              <a:rPr lang="zh-TW" altLang="en-US" sz="2000" dirty="0" smtClean="0"/>
              <a:t>感受</a:t>
            </a:r>
            <a:endParaRPr lang="zh-TW" altLang="en-US" sz="2000" dirty="0"/>
          </a:p>
        </p:txBody>
      </p:sp>
      <p:sp>
        <p:nvSpPr>
          <p:cNvPr id="9" name="矩形 8"/>
          <p:cNvSpPr/>
          <p:nvPr/>
        </p:nvSpPr>
        <p:spPr>
          <a:xfrm>
            <a:off x="2677111" y="1319496"/>
            <a:ext cx="3416400" cy="1033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TW" altLang="en-US" b="1" dirty="0" smtClean="0">
                <a:solidFill>
                  <a:srgbClr val="C00000"/>
                </a:solidFill>
              </a:rPr>
              <a:t>定義：</a:t>
            </a:r>
            <a:endParaRPr lang="en-US" altLang="zh-TW" b="1" dirty="0" smtClean="0">
              <a:solidFill>
                <a:srgbClr val="C00000"/>
              </a:solidFill>
            </a:endParaRPr>
          </a:p>
          <a:p>
            <a:r>
              <a:rPr lang="zh-TW" altLang="en-US" dirty="0" smtClean="0"/>
              <a:t>產生新意象與思維的歷程</a:t>
            </a:r>
            <a:endParaRPr lang="en-US" altLang="zh-TW" dirty="0" smtClean="0"/>
          </a:p>
          <a:p>
            <a:endParaRPr lang="en-US" altLang="zh-TW" dirty="0"/>
          </a:p>
        </p:txBody>
      </p:sp>
      <p:sp>
        <p:nvSpPr>
          <p:cNvPr id="10" name="矩形 9"/>
          <p:cNvSpPr/>
          <p:nvPr/>
        </p:nvSpPr>
        <p:spPr>
          <a:xfrm>
            <a:off x="7119622" y="1318789"/>
            <a:ext cx="3416298" cy="103261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TW" altLang="en-US" b="1" dirty="0" smtClean="0">
                <a:solidFill>
                  <a:srgbClr val="C00000"/>
                </a:solidFill>
              </a:rPr>
              <a:t>定義：</a:t>
            </a:r>
            <a:endParaRPr lang="en-US" altLang="zh-TW" b="1" dirty="0" smtClean="0">
              <a:solidFill>
                <a:srgbClr val="C00000"/>
              </a:solidFill>
            </a:endParaRPr>
          </a:p>
          <a:p>
            <a:r>
              <a:rPr lang="zh-TW" altLang="en-US" dirty="0" smtClean="0"/>
              <a:t>以想像為基礎，產生新思想，發現和創造新事物</a:t>
            </a:r>
            <a:endParaRPr lang="en-US" altLang="zh-TW" dirty="0" smtClean="0"/>
          </a:p>
        </p:txBody>
      </p:sp>
      <p:sp>
        <p:nvSpPr>
          <p:cNvPr id="11" name="橢圓 10"/>
          <p:cNvSpPr/>
          <p:nvPr/>
        </p:nvSpPr>
        <p:spPr>
          <a:xfrm>
            <a:off x="5379727" y="2451004"/>
            <a:ext cx="1080000" cy="1080000"/>
          </a:xfrm>
          <a:prstGeom prst="ellipse">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400" dirty="0" smtClean="0"/>
              <a:t>想像</a:t>
            </a:r>
            <a:endParaRPr lang="zh-TW" altLang="en-US" sz="2400" dirty="0"/>
          </a:p>
        </p:txBody>
      </p:sp>
      <p:sp>
        <p:nvSpPr>
          <p:cNvPr id="12" name="橢圓 11"/>
          <p:cNvSpPr/>
          <p:nvPr/>
        </p:nvSpPr>
        <p:spPr>
          <a:xfrm>
            <a:off x="6649728" y="2451004"/>
            <a:ext cx="1080000" cy="1080000"/>
          </a:xfrm>
          <a:prstGeom prst="ellipse">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400" dirty="0" smtClean="0"/>
              <a:t>創造</a:t>
            </a:r>
            <a:endParaRPr lang="zh-TW" altLang="en-US" sz="2400" dirty="0"/>
          </a:p>
        </p:txBody>
      </p:sp>
      <p:sp>
        <p:nvSpPr>
          <p:cNvPr id="13" name="矩形 12"/>
          <p:cNvSpPr/>
          <p:nvPr/>
        </p:nvSpPr>
        <p:spPr>
          <a:xfrm>
            <a:off x="5216821" y="3680961"/>
            <a:ext cx="2689011" cy="150887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nSpc>
                <a:spcPct val="120000"/>
              </a:lnSpc>
            </a:pPr>
            <a:r>
              <a:rPr lang="zh-TW" altLang="en-US" b="1" dirty="0" smtClean="0">
                <a:solidFill>
                  <a:srgbClr val="C00000"/>
                </a:solidFill>
              </a:rPr>
              <a:t>強調的能力：</a:t>
            </a:r>
            <a:endParaRPr lang="en-US" altLang="zh-TW" b="1" dirty="0" smtClean="0">
              <a:solidFill>
                <a:srgbClr val="C00000"/>
              </a:solidFill>
            </a:endParaRPr>
          </a:p>
          <a:p>
            <a:pPr marL="285750" indent="-285750">
              <a:lnSpc>
                <a:spcPct val="120000"/>
              </a:lnSpc>
              <a:buFont typeface="Wingdings" panose="05000000000000000000" pitchFamily="2" charset="2"/>
              <a:buChar char="Ø"/>
            </a:pPr>
            <a:r>
              <a:rPr lang="zh-TW" altLang="en-US" dirty="0"/>
              <a:t>創作</a:t>
            </a:r>
            <a:r>
              <a:rPr lang="zh-TW" altLang="en-US" dirty="0" smtClean="0"/>
              <a:t>的素材具</a:t>
            </a:r>
            <a:r>
              <a:rPr lang="zh-TW" altLang="en-US" dirty="0"/>
              <a:t>多樣性</a:t>
            </a:r>
          </a:p>
          <a:p>
            <a:pPr marL="285750" indent="-285750">
              <a:lnSpc>
                <a:spcPct val="120000"/>
              </a:lnSpc>
              <a:buFont typeface="Wingdings" panose="05000000000000000000" pitchFamily="2" charset="2"/>
              <a:buChar char="Ø"/>
            </a:pPr>
            <a:r>
              <a:rPr lang="zh-TW" altLang="en-US" dirty="0" smtClean="0"/>
              <a:t>創作</a:t>
            </a:r>
            <a:r>
              <a:rPr lang="zh-TW" altLang="en-US" dirty="0"/>
              <a:t>的產物具獨創性</a:t>
            </a:r>
          </a:p>
          <a:p>
            <a:pPr marL="285750" indent="-285750">
              <a:lnSpc>
                <a:spcPct val="120000"/>
              </a:lnSpc>
              <a:buFont typeface="Wingdings" panose="05000000000000000000" pitchFamily="2" charset="2"/>
              <a:buChar char="Ø"/>
            </a:pPr>
            <a:r>
              <a:rPr lang="zh-TW" altLang="en-US" dirty="0" smtClean="0"/>
              <a:t>創作</a:t>
            </a:r>
            <a:r>
              <a:rPr lang="zh-TW" altLang="en-US" dirty="0"/>
              <a:t>的技法具變通性</a:t>
            </a:r>
          </a:p>
        </p:txBody>
      </p:sp>
      <p:sp>
        <p:nvSpPr>
          <p:cNvPr id="16" name="矩形 15"/>
          <p:cNvSpPr/>
          <p:nvPr/>
        </p:nvSpPr>
        <p:spPr>
          <a:xfrm>
            <a:off x="3524164" y="5339797"/>
            <a:ext cx="6074324" cy="700877"/>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a:lnSpc>
                <a:spcPct val="120000"/>
              </a:lnSpc>
            </a:pPr>
            <a:r>
              <a:rPr lang="zh-TW" altLang="en-US" b="1" dirty="0" smtClean="0">
                <a:solidFill>
                  <a:srgbClr val="C00000"/>
                </a:solidFill>
              </a:rPr>
              <a:t>評量範圍：</a:t>
            </a:r>
            <a:r>
              <a:rPr lang="zh-TW" altLang="en-US" dirty="0" smtClean="0"/>
              <a:t>幼兒的作品</a:t>
            </a:r>
            <a:endParaRPr lang="en-US" altLang="zh-TW" dirty="0" smtClean="0"/>
          </a:p>
          <a:p>
            <a:pPr>
              <a:lnSpc>
                <a:spcPct val="120000"/>
              </a:lnSpc>
            </a:pPr>
            <a:r>
              <a:rPr lang="zh-TW" altLang="en-US" b="1" dirty="0" smtClean="0">
                <a:solidFill>
                  <a:srgbClr val="C00000"/>
                </a:solidFill>
              </a:rPr>
              <a:t>使用媒介：</a:t>
            </a:r>
            <a:r>
              <a:rPr lang="zh-TW" altLang="en-US" dirty="0" smtClean="0"/>
              <a:t>視覺藝術、音樂、戲劇扮演、</a:t>
            </a:r>
            <a:r>
              <a:rPr lang="zh-TW" altLang="en-US" dirty="0"/>
              <a:t>肢體及敘事文本</a:t>
            </a:r>
          </a:p>
          <a:p>
            <a:pPr>
              <a:lnSpc>
                <a:spcPct val="120000"/>
              </a:lnSpc>
            </a:pPr>
            <a:endParaRPr lang="zh-TW" altLang="en-US" dirty="0"/>
          </a:p>
        </p:txBody>
      </p:sp>
      <p:sp>
        <p:nvSpPr>
          <p:cNvPr id="17" name="雲朵形 16"/>
          <p:cNvSpPr/>
          <p:nvPr/>
        </p:nvSpPr>
        <p:spPr>
          <a:xfrm rot="21027940">
            <a:off x="1360532" y="181237"/>
            <a:ext cx="2275840" cy="1049009"/>
          </a:xfrm>
          <a:prstGeom prst="cloud">
            <a:avLst/>
          </a:prstGeom>
        </p:spPr>
        <p:style>
          <a:lnRef idx="3">
            <a:schemeClr val="lt1"/>
          </a:lnRef>
          <a:fillRef idx="1">
            <a:schemeClr val="accent3"/>
          </a:fillRef>
          <a:effectRef idx="1">
            <a:schemeClr val="accent3"/>
          </a:effectRef>
          <a:fontRef idx="minor">
            <a:schemeClr val="lt1"/>
          </a:fontRef>
        </p:style>
        <p:txBody>
          <a:bodyPr lIns="36000" rIns="0" rtlCol="0" anchor="ctr"/>
          <a:lstStyle/>
          <a:p>
            <a:pPr algn="r"/>
            <a:r>
              <a:rPr lang="zh-TW" altLang="en-US" sz="2800" b="1" dirty="0"/>
              <a:t>想像創造</a:t>
            </a:r>
            <a:endParaRPr lang="zh-TW" altLang="en-US" sz="2800" b="1" dirty="0">
              <a:solidFill>
                <a:schemeClr val="bg1"/>
              </a:solidFill>
            </a:endParaRPr>
          </a:p>
        </p:txBody>
      </p:sp>
    </p:spTree>
    <p:extLst>
      <p:ext uri="{BB962C8B-B14F-4D97-AF65-F5344CB8AC3E}">
        <p14:creationId xmlns:p14="http://schemas.microsoft.com/office/powerpoint/2010/main" xmlns="" val="34381133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854200" y="543466"/>
            <a:ext cx="9108454" cy="5948773"/>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dirty="0"/>
          </a:p>
        </p:txBody>
      </p:sp>
      <p:sp>
        <p:nvSpPr>
          <p:cNvPr id="6" name="文字方塊 5"/>
          <p:cNvSpPr txBox="1"/>
          <p:nvPr/>
        </p:nvSpPr>
        <p:spPr>
          <a:xfrm>
            <a:off x="950123" y="705741"/>
            <a:ext cx="461665" cy="4939814"/>
          </a:xfrm>
          <a:prstGeom prst="rect">
            <a:avLst/>
          </a:prstGeom>
          <a:noFill/>
        </p:spPr>
        <p:txBody>
          <a:bodyPr vert="eaVert" wrap="none" rtlCol="0">
            <a:spAutoFit/>
          </a:bodyPr>
          <a:lstStyle/>
          <a:p>
            <a:r>
              <a:rPr lang="zh-TW" altLang="en-US" b="1" dirty="0" smtClean="0"/>
              <a:t>「課程大綱」六大核心素養「</a:t>
            </a:r>
            <a:r>
              <a:rPr lang="zh-TW" altLang="en-US" b="1" dirty="0"/>
              <a:t>自主管理</a:t>
            </a:r>
            <a:r>
              <a:rPr lang="zh-TW" altLang="en-US" b="1" dirty="0" smtClean="0"/>
              <a:t>」之定義</a:t>
            </a:r>
            <a:endParaRPr lang="zh-TW" altLang="en-US" b="1" dirty="0"/>
          </a:p>
        </p:txBody>
      </p:sp>
      <p:sp>
        <p:nvSpPr>
          <p:cNvPr id="8" name="文字方塊 7"/>
          <p:cNvSpPr txBox="1"/>
          <p:nvPr/>
        </p:nvSpPr>
        <p:spPr>
          <a:xfrm>
            <a:off x="3444240" y="214180"/>
            <a:ext cx="767080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zh-TW" altLang="en-US" sz="2000" dirty="0" smtClean="0"/>
              <a:t>      根據</a:t>
            </a:r>
            <a:r>
              <a:rPr lang="zh-TW" altLang="en-US" sz="2000" dirty="0"/>
              <a:t>規範</a:t>
            </a:r>
            <a:r>
              <a:rPr lang="zh-TW" altLang="en-US" sz="2000" dirty="0" smtClean="0"/>
              <a:t>覺察及調整</a:t>
            </a:r>
            <a:r>
              <a:rPr lang="zh-TW" altLang="en-US" sz="2000" dirty="0"/>
              <a:t>自己</a:t>
            </a:r>
            <a:r>
              <a:rPr lang="zh-TW" altLang="en-US" sz="2000" dirty="0" smtClean="0"/>
              <a:t>的行動</a:t>
            </a:r>
            <a:endParaRPr lang="zh-TW" altLang="en-US" sz="2000" dirty="0"/>
          </a:p>
        </p:txBody>
      </p:sp>
      <p:sp>
        <p:nvSpPr>
          <p:cNvPr id="9" name="矩形 8"/>
          <p:cNvSpPr/>
          <p:nvPr/>
        </p:nvSpPr>
        <p:spPr>
          <a:xfrm>
            <a:off x="2423111" y="1495868"/>
            <a:ext cx="3416400" cy="118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TW" altLang="en-US" b="1" dirty="0" smtClean="0">
                <a:solidFill>
                  <a:srgbClr val="C00000"/>
                </a:solidFill>
              </a:rPr>
              <a:t>定義：</a:t>
            </a:r>
            <a:r>
              <a:rPr lang="zh-TW" altLang="en-US" dirty="0" smtClean="0"/>
              <a:t>能夠自己規劃和執行行動</a:t>
            </a:r>
            <a:endParaRPr lang="en-US" altLang="zh-TW" dirty="0" smtClean="0"/>
          </a:p>
          <a:p>
            <a:endParaRPr lang="en-US" altLang="zh-TW" dirty="0"/>
          </a:p>
          <a:p>
            <a:r>
              <a:rPr lang="zh-TW" altLang="en-US" b="1" dirty="0" smtClean="0">
                <a:solidFill>
                  <a:srgbClr val="C00000"/>
                </a:solidFill>
              </a:rPr>
              <a:t>強調的能力：</a:t>
            </a:r>
            <a:endParaRPr lang="en-US" altLang="zh-TW" b="1" dirty="0" smtClean="0">
              <a:solidFill>
                <a:srgbClr val="C00000"/>
              </a:solidFill>
            </a:endParaRPr>
          </a:p>
          <a:p>
            <a:r>
              <a:rPr lang="zh-TW" altLang="en-US" dirty="0" smtClean="0"/>
              <a:t>自我控制、自我照顧</a:t>
            </a:r>
            <a:endParaRPr lang="en-US" altLang="zh-TW" dirty="0"/>
          </a:p>
        </p:txBody>
      </p:sp>
      <p:sp>
        <p:nvSpPr>
          <p:cNvPr id="10" name="矩形 9"/>
          <p:cNvSpPr/>
          <p:nvPr/>
        </p:nvSpPr>
        <p:spPr>
          <a:xfrm>
            <a:off x="7119622" y="1495868"/>
            <a:ext cx="3416298" cy="118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TW" altLang="en-US" b="1" dirty="0" smtClean="0">
                <a:solidFill>
                  <a:srgbClr val="C00000"/>
                </a:solidFill>
              </a:rPr>
              <a:t>定義：</a:t>
            </a:r>
            <a:r>
              <a:rPr lang="zh-TW" altLang="en-US" dirty="0" smtClean="0"/>
              <a:t>調節，能夠自我修正</a:t>
            </a:r>
            <a:endParaRPr lang="en-US" altLang="zh-TW" dirty="0" smtClean="0"/>
          </a:p>
          <a:p>
            <a:endParaRPr lang="en-US" altLang="zh-TW" dirty="0"/>
          </a:p>
          <a:p>
            <a:r>
              <a:rPr lang="zh-TW" altLang="en-US" b="1" dirty="0" smtClean="0">
                <a:solidFill>
                  <a:srgbClr val="C00000"/>
                </a:solidFill>
              </a:rPr>
              <a:t>強調能力：</a:t>
            </a:r>
            <a:endParaRPr lang="en-US" altLang="zh-TW" b="1" dirty="0" smtClean="0">
              <a:solidFill>
                <a:srgbClr val="C00000"/>
              </a:solidFill>
            </a:endParaRPr>
          </a:p>
          <a:p>
            <a:r>
              <a:rPr lang="zh-TW" altLang="en-US" dirty="0"/>
              <a:t>自我</a:t>
            </a:r>
            <a:r>
              <a:rPr lang="zh-TW" altLang="en-US" dirty="0" smtClean="0"/>
              <a:t>協商、自我調節</a:t>
            </a:r>
            <a:endParaRPr lang="en-US" altLang="zh-TW" dirty="0" smtClean="0"/>
          </a:p>
        </p:txBody>
      </p:sp>
      <p:sp>
        <p:nvSpPr>
          <p:cNvPr id="11" name="橢圓 10"/>
          <p:cNvSpPr/>
          <p:nvPr/>
        </p:nvSpPr>
        <p:spPr>
          <a:xfrm>
            <a:off x="5328927" y="2759456"/>
            <a:ext cx="1080000" cy="1080000"/>
          </a:xfrm>
          <a:prstGeom prst="ellipse">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400" dirty="0" smtClean="0"/>
              <a:t>自主</a:t>
            </a:r>
            <a:endParaRPr lang="zh-TW" altLang="en-US" sz="2400" dirty="0"/>
          </a:p>
        </p:txBody>
      </p:sp>
      <p:sp>
        <p:nvSpPr>
          <p:cNvPr id="12" name="橢圓 11"/>
          <p:cNvSpPr/>
          <p:nvPr/>
        </p:nvSpPr>
        <p:spPr>
          <a:xfrm>
            <a:off x="6598928" y="2759456"/>
            <a:ext cx="1080000" cy="1080000"/>
          </a:xfrm>
          <a:prstGeom prst="ellipse">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400" dirty="0" smtClean="0"/>
              <a:t>管理</a:t>
            </a:r>
            <a:endParaRPr lang="zh-TW" altLang="en-US" sz="2400" dirty="0"/>
          </a:p>
        </p:txBody>
      </p:sp>
      <p:sp>
        <p:nvSpPr>
          <p:cNvPr id="16" name="矩形 15"/>
          <p:cNvSpPr/>
          <p:nvPr/>
        </p:nvSpPr>
        <p:spPr>
          <a:xfrm>
            <a:off x="3911600" y="4168742"/>
            <a:ext cx="5963920" cy="1392430"/>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a:lnSpc>
                <a:spcPct val="120000"/>
              </a:lnSpc>
            </a:pPr>
            <a:r>
              <a:rPr lang="zh-TW" altLang="en-US" b="1" dirty="0" smtClean="0">
                <a:solidFill>
                  <a:srgbClr val="C00000"/>
                </a:solidFill>
              </a:rPr>
              <a:t>評量範圍：</a:t>
            </a:r>
            <a:endParaRPr lang="en-US" altLang="zh-TW" b="1" dirty="0">
              <a:solidFill>
                <a:srgbClr val="C00000"/>
              </a:solidFill>
            </a:endParaRPr>
          </a:p>
          <a:p>
            <a:pPr marL="285750" indent="-285750">
              <a:lnSpc>
                <a:spcPct val="120000"/>
              </a:lnSpc>
              <a:buFont typeface="Wingdings" panose="05000000000000000000" pitchFamily="2" charset="2"/>
              <a:buChar char="Ø"/>
            </a:pPr>
            <a:r>
              <a:rPr lang="zh-TW" altLang="en-US" dirty="0"/>
              <a:t>操控身體以</a:t>
            </a:r>
            <a:r>
              <a:rPr lang="zh-TW" altLang="en-US" dirty="0" smtClean="0"/>
              <a:t>執行活動（肢體動作活動</a:t>
            </a:r>
            <a:r>
              <a:rPr lang="zh-TW" altLang="en-US" dirty="0"/>
              <a:t>、精細動作活動</a:t>
            </a:r>
            <a:r>
              <a:rPr lang="zh-TW" altLang="en-US" dirty="0" smtClean="0"/>
              <a:t>）</a:t>
            </a:r>
            <a:endParaRPr lang="en-US" altLang="zh-TW" dirty="0" smtClean="0"/>
          </a:p>
          <a:p>
            <a:pPr marL="285750" indent="-285750">
              <a:lnSpc>
                <a:spcPct val="120000"/>
              </a:lnSpc>
              <a:buFont typeface="Wingdings" panose="05000000000000000000" pitchFamily="2" charset="2"/>
              <a:buChar char="Ø"/>
            </a:pPr>
            <a:r>
              <a:rPr lang="zh-TW" altLang="en-US" dirty="0" smtClean="0"/>
              <a:t>自我</a:t>
            </a:r>
            <a:r>
              <a:rPr lang="zh-TW" altLang="en-US" dirty="0"/>
              <a:t>照顧</a:t>
            </a:r>
            <a:r>
              <a:rPr lang="zh-TW" altLang="en-US" dirty="0" smtClean="0"/>
              <a:t>（自我保護、生活自理） </a:t>
            </a:r>
            <a:endParaRPr lang="en-US" altLang="zh-TW" dirty="0" smtClean="0"/>
          </a:p>
          <a:p>
            <a:pPr marL="285750" indent="-285750">
              <a:lnSpc>
                <a:spcPct val="120000"/>
              </a:lnSpc>
              <a:buFont typeface="Wingdings" panose="05000000000000000000" pitchFamily="2" charset="2"/>
              <a:buChar char="Ø"/>
            </a:pPr>
            <a:r>
              <a:rPr lang="zh-TW" altLang="en-US" dirty="0" smtClean="0"/>
              <a:t>根據</a:t>
            </a:r>
            <a:r>
              <a:rPr lang="zh-TW" altLang="en-US" dirty="0"/>
              <a:t>規範</a:t>
            </a:r>
            <a:r>
              <a:rPr lang="zh-TW" altLang="en-US" dirty="0" smtClean="0"/>
              <a:t>調整（自己的想法、情緒或行為）</a:t>
            </a:r>
          </a:p>
        </p:txBody>
      </p:sp>
      <p:sp>
        <p:nvSpPr>
          <p:cNvPr id="17" name="雲朵形 16"/>
          <p:cNvSpPr/>
          <p:nvPr/>
        </p:nvSpPr>
        <p:spPr>
          <a:xfrm rot="21027940">
            <a:off x="1360532" y="181237"/>
            <a:ext cx="2275840" cy="1049009"/>
          </a:xfrm>
          <a:prstGeom prst="cloud">
            <a:avLst/>
          </a:prstGeom>
        </p:spPr>
        <p:style>
          <a:lnRef idx="3">
            <a:schemeClr val="lt1"/>
          </a:lnRef>
          <a:fillRef idx="1">
            <a:schemeClr val="accent3"/>
          </a:fillRef>
          <a:effectRef idx="1">
            <a:schemeClr val="accent3"/>
          </a:effectRef>
          <a:fontRef idx="minor">
            <a:schemeClr val="lt1"/>
          </a:fontRef>
        </p:style>
        <p:txBody>
          <a:bodyPr lIns="36000" rIns="0" rtlCol="0" anchor="ctr"/>
          <a:lstStyle/>
          <a:p>
            <a:pPr algn="r"/>
            <a:r>
              <a:rPr lang="zh-TW" altLang="en-US" sz="2800" b="1" dirty="0"/>
              <a:t>自主管理</a:t>
            </a:r>
            <a:endParaRPr lang="zh-TW" altLang="en-US" sz="2800" b="1" dirty="0">
              <a:solidFill>
                <a:schemeClr val="bg1"/>
              </a:solidFill>
            </a:endParaRPr>
          </a:p>
        </p:txBody>
      </p:sp>
    </p:spTree>
    <p:extLst>
      <p:ext uri="{BB962C8B-B14F-4D97-AF65-F5344CB8AC3E}">
        <p14:creationId xmlns:p14="http://schemas.microsoft.com/office/powerpoint/2010/main" xmlns="" val="1905716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19719" y="137276"/>
            <a:ext cx="9133730" cy="1233424"/>
          </a:xfrm>
        </p:spPr>
        <p:txBody>
          <a:bodyPr/>
          <a:lstStyle/>
          <a:p>
            <a:r>
              <a:rPr lang="zh-TW" altLang="en-US" dirty="0" smtClean="0">
                <a:solidFill>
                  <a:schemeClr val="tx1"/>
                </a:solidFill>
              </a:rPr>
              <a:t>二、評量指標與評分指引</a:t>
            </a:r>
            <a:endParaRPr lang="zh-TW" altLang="en-US" dirty="0">
              <a:solidFill>
                <a:schemeClr val="tx1"/>
              </a:solidFill>
            </a:endParaRPr>
          </a:p>
        </p:txBody>
      </p:sp>
      <p:sp>
        <p:nvSpPr>
          <p:cNvPr id="3" name="內容版面配置區 2"/>
          <p:cNvSpPr>
            <a:spLocks noGrp="1"/>
          </p:cNvSpPr>
          <p:nvPr>
            <p:ph idx="1"/>
          </p:nvPr>
        </p:nvSpPr>
        <p:spPr/>
        <p:txBody>
          <a:bodyPr/>
          <a:lstStyle/>
          <a:p>
            <a:pPr>
              <a:buNone/>
            </a:pPr>
            <a:r>
              <a:rPr lang="zh-TW" altLang="en-US" dirty="0" smtClean="0"/>
              <a:t> </a:t>
            </a:r>
            <a:r>
              <a:rPr lang="en-US" altLang="zh-TW" dirty="0" smtClean="0"/>
              <a:t>1.</a:t>
            </a:r>
            <a:r>
              <a:rPr lang="zh-TW" altLang="en-US" dirty="0" smtClean="0"/>
              <a:t>六大核心素養共有</a:t>
            </a:r>
            <a:r>
              <a:rPr lang="en-US" altLang="zh-TW" dirty="0" smtClean="0">
                <a:solidFill>
                  <a:srgbClr val="FF0000"/>
                </a:solidFill>
              </a:rPr>
              <a:t>29</a:t>
            </a:r>
            <a:r>
              <a:rPr lang="zh-TW" altLang="en-US" dirty="0" smtClean="0">
                <a:solidFill>
                  <a:srgbClr val="FF0000"/>
                </a:solidFill>
              </a:rPr>
              <a:t>項</a:t>
            </a:r>
            <a:r>
              <a:rPr lang="zh-TW" altLang="en-US" dirty="0" smtClean="0"/>
              <a:t>評量指標。</a:t>
            </a:r>
            <a:endParaRPr lang="en-US" altLang="zh-TW" dirty="0" smtClean="0"/>
          </a:p>
          <a:p>
            <a:pPr>
              <a:buNone/>
            </a:pPr>
            <a:r>
              <a:rPr lang="zh-TW" altLang="en-US" dirty="0" smtClean="0"/>
              <a:t> </a:t>
            </a:r>
            <a:r>
              <a:rPr lang="en-US" altLang="zh-TW" dirty="0" smtClean="0"/>
              <a:t>2.</a:t>
            </a:r>
            <a:r>
              <a:rPr lang="zh-TW" altLang="en-US" dirty="0" smtClean="0"/>
              <a:t>每一評量指標有</a:t>
            </a:r>
            <a:r>
              <a:rPr lang="zh-TW" altLang="en-US" dirty="0" smtClean="0">
                <a:solidFill>
                  <a:srgbClr val="FF0000"/>
                </a:solidFill>
              </a:rPr>
              <a:t>四個評分等級</a:t>
            </a:r>
            <a:r>
              <a:rPr lang="zh-TW" altLang="en-US" dirty="0" smtClean="0"/>
              <a:t>；由容易到困難逐級</a:t>
            </a:r>
            <a:endParaRPr lang="en-US" altLang="zh-TW" dirty="0" smtClean="0"/>
          </a:p>
          <a:p>
            <a:pPr>
              <a:buNone/>
            </a:pPr>
            <a:r>
              <a:rPr lang="zh-TW" altLang="en-US" dirty="0" smtClean="0"/>
              <a:t>    排列。</a:t>
            </a:r>
            <a:endParaRPr lang="en-US" altLang="zh-TW" dirty="0" smtClean="0"/>
          </a:p>
          <a:p>
            <a:pPr>
              <a:buNone/>
            </a:pPr>
            <a:r>
              <a:rPr lang="zh-TW" altLang="en-US" dirty="0" smtClean="0"/>
              <a:t> </a:t>
            </a:r>
            <a:r>
              <a:rPr lang="en-US" altLang="zh-TW" dirty="0" smtClean="0"/>
              <a:t>3.</a:t>
            </a:r>
            <a:r>
              <a:rPr lang="zh-TW" altLang="en-US" dirty="0" smtClean="0"/>
              <a:t>每一評量指標含</a:t>
            </a:r>
            <a:r>
              <a:rPr lang="zh-TW" altLang="en-US" dirty="0" smtClean="0">
                <a:solidFill>
                  <a:srgbClr val="FF0000"/>
                </a:solidFill>
              </a:rPr>
              <a:t>等級</a:t>
            </a:r>
            <a:r>
              <a:rPr lang="zh-TW" altLang="en-US" dirty="0" smtClean="0"/>
              <a:t>、</a:t>
            </a:r>
            <a:r>
              <a:rPr lang="zh-TW" altLang="en-US" dirty="0" smtClean="0">
                <a:solidFill>
                  <a:srgbClr val="FF0000"/>
                </a:solidFill>
              </a:rPr>
              <a:t>等級描述</a:t>
            </a:r>
            <a:r>
              <a:rPr lang="zh-TW" altLang="en-US" dirty="0" smtClean="0"/>
              <a:t>、</a:t>
            </a:r>
            <a:r>
              <a:rPr lang="zh-TW" altLang="en-US" dirty="0" smtClean="0">
                <a:solidFill>
                  <a:srgbClr val="FF0000"/>
                </a:solidFill>
              </a:rPr>
              <a:t>規準等級</a:t>
            </a:r>
            <a:r>
              <a:rPr lang="zh-TW" altLang="en-US" dirty="0" smtClean="0"/>
              <a:t>、</a:t>
            </a:r>
            <a:r>
              <a:rPr lang="zh-TW" altLang="en-US" dirty="0" smtClean="0">
                <a:solidFill>
                  <a:srgbClr val="FF0000"/>
                </a:solidFill>
              </a:rPr>
              <a:t>範例</a:t>
            </a:r>
            <a:endParaRPr lang="en-US" altLang="zh-TW" dirty="0" smtClean="0">
              <a:solidFill>
                <a:srgbClr val="FF0000"/>
              </a:solidFill>
            </a:endParaRPr>
          </a:p>
          <a:p>
            <a:pPr>
              <a:buNone/>
            </a:pPr>
            <a:r>
              <a:rPr lang="zh-TW" altLang="en-US" dirty="0" smtClean="0"/>
              <a:t>   四部分，可供老師參考。</a:t>
            </a:r>
            <a:endParaRPr lang="en-US" altLang="zh-TW" dirty="0" smtClean="0"/>
          </a:p>
          <a:p>
            <a:pPr>
              <a:buNone/>
            </a:pPr>
            <a:r>
              <a:rPr lang="en-US" altLang="zh-TW" dirty="0" smtClean="0">
                <a:solidFill>
                  <a:srgbClr val="FF0000"/>
                </a:solidFill>
              </a:rPr>
              <a:t>[</a:t>
            </a:r>
            <a:r>
              <a:rPr lang="zh-TW" altLang="en-US" dirty="0" smtClean="0">
                <a:solidFill>
                  <a:srgbClr val="FF0000"/>
                </a:solidFill>
              </a:rPr>
              <a:t>可上教育部國民及學前教育署或全國教保資訊網查詢</a:t>
            </a:r>
            <a:r>
              <a:rPr lang="en-US" altLang="zh-TW" dirty="0" smtClean="0">
                <a:solidFill>
                  <a:srgbClr val="FF0000"/>
                </a:solidFill>
              </a:rPr>
              <a:t>《</a:t>
            </a:r>
            <a:r>
              <a:rPr lang="zh-TW" altLang="en-US" dirty="0" smtClean="0">
                <a:solidFill>
                  <a:srgbClr val="FF0000"/>
                </a:solidFill>
              </a:rPr>
              <a:t>幼兒園教保活動課程：幼兒學習評量手冊</a:t>
            </a:r>
            <a:r>
              <a:rPr lang="en-US" altLang="zh-TW" dirty="0" smtClean="0">
                <a:solidFill>
                  <a:srgbClr val="FF0000"/>
                </a:solidFill>
              </a:rPr>
              <a:t>》]</a:t>
            </a:r>
            <a:endParaRPr lang="zh-TW" altLang="en-US"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內容版面配置區 3" descr="教育部幼兒學習評量手冊 39-1.png"/>
          <p:cNvPicPr>
            <a:picLocks noGrp="1" noChangeAspect="1"/>
          </p:cNvPicPr>
          <p:nvPr>
            <p:ph idx="1"/>
          </p:nvPr>
        </p:nvPicPr>
        <p:blipFill>
          <a:blip r:embed="rId2"/>
          <a:stretch>
            <a:fillRect/>
          </a:stretch>
        </p:blipFill>
        <p:spPr>
          <a:xfrm>
            <a:off x="1409047" y="0"/>
            <a:ext cx="8055969" cy="6738340"/>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內容版面配置區 3" descr="教育部幼兒學習評量手冊 39-2.png"/>
          <p:cNvPicPr>
            <a:picLocks noGrp="1" noChangeAspect="1"/>
          </p:cNvPicPr>
          <p:nvPr>
            <p:ph idx="1"/>
          </p:nvPr>
        </p:nvPicPr>
        <p:blipFill>
          <a:blip r:embed="rId2"/>
          <a:stretch>
            <a:fillRect/>
          </a:stretch>
        </p:blipFill>
        <p:spPr>
          <a:xfrm>
            <a:off x="1845568" y="223743"/>
            <a:ext cx="8135011" cy="5063144"/>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4000" y="78910"/>
            <a:ext cx="9097926" cy="1069406"/>
          </a:xfrm>
        </p:spPr>
        <p:txBody>
          <a:bodyPr>
            <a:normAutofit fontScale="90000"/>
          </a:bodyPr>
          <a:lstStyle/>
          <a:p>
            <a:pPr>
              <a:lnSpc>
                <a:spcPts val="4400"/>
              </a:lnSpc>
            </a:pPr>
            <a:r>
              <a:rPr lang="zh-TW" altLang="en-US" dirty="0" smtClean="0">
                <a:solidFill>
                  <a:schemeClr val="tx1"/>
                </a:solidFill>
              </a:rPr>
              <a:t>○○幼兒園幼兒學習評量紀錄表</a:t>
            </a:r>
            <a:r>
              <a:rPr lang="en-US" altLang="zh-TW" dirty="0" smtClean="0">
                <a:solidFill>
                  <a:schemeClr val="tx1"/>
                </a:solidFill>
              </a:rPr>
              <a:t/>
            </a:r>
            <a:br>
              <a:rPr lang="en-US" altLang="zh-TW" dirty="0" smtClean="0">
                <a:solidFill>
                  <a:schemeClr val="tx1"/>
                </a:solidFill>
              </a:rPr>
            </a:br>
            <a:r>
              <a:rPr lang="zh-TW" altLang="en-US" dirty="0" smtClean="0">
                <a:solidFill>
                  <a:schemeClr val="tx1"/>
                </a:solidFill>
              </a:rPr>
              <a:t>核心素養六</a:t>
            </a:r>
            <a:r>
              <a:rPr lang="en-US" dirty="0" smtClean="0">
                <a:solidFill>
                  <a:schemeClr val="tx1"/>
                </a:solidFill>
              </a:rPr>
              <a:t>:</a:t>
            </a:r>
            <a:r>
              <a:rPr lang="zh-TW" altLang="en-US" dirty="0" smtClean="0">
                <a:solidFill>
                  <a:schemeClr val="tx1"/>
                </a:solidFill>
              </a:rPr>
              <a:t>自主管理</a:t>
            </a:r>
            <a:endParaRPr lang="zh-TW" altLang="en-US" dirty="0">
              <a:solidFill>
                <a:schemeClr val="tx1"/>
              </a:solidFill>
            </a:endParaRPr>
          </a:p>
        </p:txBody>
      </p:sp>
      <p:sp>
        <p:nvSpPr>
          <p:cNvPr id="3" name="內容版面配置區 2"/>
          <p:cNvSpPr>
            <a:spLocks noGrp="1"/>
          </p:cNvSpPr>
          <p:nvPr>
            <p:ph idx="1"/>
          </p:nvPr>
        </p:nvSpPr>
        <p:spPr>
          <a:xfrm>
            <a:off x="1528572" y="1145644"/>
            <a:ext cx="9284740" cy="1129709"/>
          </a:xfrm>
        </p:spPr>
        <p:txBody>
          <a:bodyPr>
            <a:normAutofit fontScale="70000" lnSpcReduction="20000"/>
          </a:bodyPr>
          <a:lstStyle/>
          <a:p>
            <a:r>
              <a:rPr lang="zh-TW" altLang="en-US" dirty="0" smtClean="0"/>
              <a:t>評量指標： </a:t>
            </a:r>
            <a:r>
              <a:rPr lang="en-US" dirty="0" smtClean="0"/>
              <a:t>1</a:t>
            </a:r>
            <a:r>
              <a:rPr lang="zh-TW" altLang="en-US" dirty="0" smtClean="0"/>
              <a:t>：</a:t>
            </a:r>
            <a:r>
              <a:rPr lang="zh-TW" altLang="en-US" b="1" dirty="0" smtClean="0"/>
              <a:t>能協調及控制大肌肉，完成肢體動作活動</a:t>
            </a:r>
            <a:endParaRPr lang="zh-TW" altLang="en-US" dirty="0" smtClean="0"/>
          </a:p>
          <a:p>
            <a:r>
              <a:rPr lang="zh-TW" altLang="en-US" dirty="0" smtClean="0"/>
              <a:t>＊指標說明：本指標在評量幼兒協調身體各部位，並控制大肌肉動作的力道、速度、節奏、方向，敏捷地完成複雜的肢體動作活動的能力。</a:t>
            </a:r>
          </a:p>
          <a:p>
            <a:endParaRPr lang="zh-TW" altLang="en-US" dirty="0"/>
          </a:p>
        </p:txBody>
      </p:sp>
      <p:graphicFrame>
        <p:nvGraphicFramePr>
          <p:cNvPr id="4" name="表格 3"/>
          <p:cNvGraphicFramePr>
            <a:graphicFrameLocks noGrp="1"/>
          </p:cNvGraphicFramePr>
          <p:nvPr/>
        </p:nvGraphicFramePr>
        <p:xfrm>
          <a:off x="1658671" y="2275364"/>
          <a:ext cx="8878193" cy="3466213"/>
        </p:xfrm>
        <a:graphic>
          <a:graphicData uri="http://schemas.openxmlformats.org/drawingml/2006/table">
            <a:tbl>
              <a:tblPr/>
              <a:tblGrid>
                <a:gridCol w="639229"/>
                <a:gridCol w="1688633"/>
                <a:gridCol w="1614055"/>
                <a:gridCol w="1486210"/>
                <a:gridCol w="1626486"/>
                <a:gridCol w="1823580"/>
              </a:tblGrid>
              <a:tr h="472665">
                <a:tc>
                  <a:txBody>
                    <a:bodyPr/>
                    <a:lstStyle/>
                    <a:p>
                      <a:pPr algn="ctr">
                        <a:spcAft>
                          <a:spcPts val="0"/>
                        </a:spcAft>
                      </a:pPr>
                      <a:r>
                        <a:rPr lang="zh-TW" sz="1800" kern="100" dirty="0">
                          <a:latin typeface="Times New Roman"/>
                          <a:ea typeface="標楷體"/>
                          <a:cs typeface="Times New Roman"/>
                        </a:rPr>
                        <a:t>等級</a:t>
                      </a:r>
                      <a:endParaRPr lang="zh-TW" sz="1800" kern="100" dirty="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latin typeface="Times New Roman"/>
                          <a:ea typeface="標楷體"/>
                          <a:cs typeface="Times New Roman"/>
                        </a:rPr>
                        <a:t>1</a:t>
                      </a:r>
                      <a:endParaRPr lang="zh-TW" sz="1800"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800" b="1" kern="100">
                          <a:latin typeface="Times New Roman"/>
                          <a:ea typeface="標楷體"/>
                          <a:cs typeface="Times New Roman"/>
                        </a:rPr>
                        <a:t>2</a:t>
                      </a:r>
                      <a:endParaRPr lang="zh-TW" sz="1800"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en-US" sz="1800" b="1" kern="100">
                          <a:latin typeface="Times New Roman"/>
                          <a:ea typeface="標楷體"/>
                          <a:cs typeface="Times New Roman"/>
                        </a:rPr>
                        <a:t>3</a:t>
                      </a:r>
                      <a:endParaRPr lang="zh-TW" sz="1800"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latin typeface="Times New Roman"/>
                          <a:ea typeface="標楷體"/>
                          <a:cs typeface="Times New Roman"/>
                        </a:rPr>
                        <a:t>4</a:t>
                      </a:r>
                      <a:endParaRPr lang="zh-TW" sz="1800"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996">
                <a:tc>
                  <a:txBody>
                    <a:bodyPr/>
                    <a:lstStyle/>
                    <a:p>
                      <a:pPr algn="ctr">
                        <a:spcAft>
                          <a:spcPts val="0"/>
                        </a:spcAft>
                      </a:pPr>
                      <a:r>
                        <a:rPr lang="zh-TW" sz="1800" kern="100">
                          <a:latin typeface="Times New Roman"/>
                          <a:ea typeface="標楷體"/>
                          <a:cs typeface="Times New Roman"/>
                        </a:rPr>
                        <a:t>等級描述</a:t>
                      </a:r>
                      <a:endParaRPr lang="zh-TW" sz="1800" kern="10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b="1" kern="100">
                          <a:latin typeface="Times New Roman"/>
                          <a:ea typeface="標楷體"/>
                          <a:cs typeface="Times New Roman"/>
                        </a:rPr>
                        <a:t>能執行簡單的肢體動作活動，但動作協調不佳，也不敏捷。</a:t>
                      </a:r>
                      <a:endParaRPr lang="zh-TW" sz="1800"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zh-TW" sz="1800" b="1" kern="100" dirty="0">
                          <a:latin typeface="Times New Roman"/>
                          <a:ea typeface="標楷體"/>
                          <a:cs typeface="Times New Roman"/>
                        </a:rPr>
                        <a:t>能執行簡單的肢體動作活動，動作協調佳但不一定敏捷。</a:t>
                      </a:r>
                      <a:endParaRPr lang="zh-TW" sz="18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just">
                        <a:spcAft>
                          <a:spcPts val="0"/>
                        </a:spcAft>
                      </a:pPr>
                      <a:r>
                        <a:rPr lang="zh-TW" sz="1800" b="1" kern="100">
                          <a:latin typeface="Times New Roman"/>
                          <a:ea typeface="標楷體"/>
                          <a:cs typeface="Times New Roman"/>
                        </a:rPr>
                        <a:t>能執行複雜的肢體動作活動，動作協調佳但不敏捷。</a:t>
                      </a:r>
                      <a:endParaRPr lang="zh-TW" sz="1800"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b="1" kern="100">
                          <a:latin typeface="Times New Roman"/>
                          <a:ea typeface="標楷體"/>
                          <a:cs typeface="Times New Roman"/>
                        </a:rPr>
                        <a:t>能執行複雜的肢體動作活動，動作協調佳且敏捷。</a:t>
                      </a:r>
                      <a:endParaRPr lang="zh-TW" sz="1800"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5552">
                <a:tc>
                  <a:txBody>
                    <a:bodyPr/>
                    <a:lstStyle/>
                    <a:p>
                      <a:pPr algn="ctr">
                        <a:spcAft>
                          <a:spcPts val="0"/>
                        </a:spcAft>
                      </a:pPr>
                      <a:r>
                        <a:rPr lang="zh-TW" sz="1800" kern="100">
                          <a:latin typeface="Times New Roman"/>
                          <a:ea typeface="標楷體"/>
                          <a:cs typeface="Times New Roman"/>
                        </a:rPr>
                        <a:t>規準層級</a:t>
                      </a:r>
                      <a:endParaRPr lang="zh-TW" sz="1800" kern="10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SzPts val="1000"/>
                        <a:buFont typeface="Wingdings"/>
                        <a:buChar char=""/>
                      </a:pPr>
                      <a:r>
                        <a:rPr lang="zh-TW" sz="1800" kern="100">
                          <a:latin typeface="Times New Roman"/>
                          <a:ea typeface="新細明體"/>
                        </a:rPr>
                        <a:t>簡單的肢體動作活動</a:t>
                      </a:r>
                      <a:endParaRPr lang="zh-TW" sz="1800" kern="100">
                        <a:latin typeface="Calibri"/>
                      </a:endParaRPr>
                    </a:p>
                    <a:p>
                      <a:pPr marL="342900" lvl="0" indent="-342900">
                        <a:buSzPts val="1000"/>
                        <a:buFont typeface="Wingdings"/>
                        <a:buChar char=""/>
                      </a:pPr>
                      <a:r>
                        <a:rPr lang="zh-TW" sz="1800" kern="100">
                          <a:latin typeface="Times New Roman"/>
                          <a:ea typeface="新細明體"/>
                        </a:rPr>
                        <a:t>協調不佳</a:t>
                      </a:r>
                      <a:endParaRPr lang="zh-TW" sz="1800" kern="100">
                        <a:latin typeface="Calibri"/>
                      </a:endParaRPr>
                    </a:p>
                    <a:p>
                      <a:pPr marL="342900" lvl="0" indent="-342900">
                        <a:buSzPts val="1000"/>
                        <a:buFont typeface="Wingdings"/>
                        <a:buChar char=""/>
                      </a:pPr>
                      <a:r>
                        <a:rPr lang="zh-TW" sz="1800" kern="100">
                          <a:latin typeface="Times New Roman"/>
                          <a:ea typeface="新細明體"/>
                        </a:rPr>
                        <a:t>控制不佳</a:t>
                      </a:r>
                      <a:endParaRPr lang="zh-TW" sz="1800" kern="10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SzPts val="1000"/>
                        <a:buFont typeface="Wingdings"/>
                        <a:buChar char=""/>
                      </a:pPr>
                      <a:r>
                        <a:rPr lang="zh-TW" sz="1800" kern="100">
                          <a:latin typeface="Times New Roman"/>
                          <a:ea typeface="新細明體"/>
                        </a:rPr>
                        <a:t>簡單肢</a:t>
                      </a:r>
                      <a:endParaRPr lang="zh-TW" sz="1800" kern="100">
                        <a:latin typeface="Calibri"/>
                      </a:endParaRPr>
                    </a:p>
                    <a:p>
                      <a:r>
                        <a:rPr lang="zh-TW" sz="1800" kern="100">
                          <a:latin typeface="Times New Roman"/>
                          <a:ea typeface="新細明體"/>
                        </a:rPr>
                        <a:t>體動作活動</a:t>
                      </a:r>
                      <a:endParaRPr lang="zh-TW" sz="1800" kern="100">
                        <a:latin typeface="Calibri"/>
                      </a:endParaRPr>
                    </a:p>
                    <a:p>
                      <a:pPr marL="342900" lvl="0" indent="-342900">
                        <a:buSzPts val="1000"/>
                        <a:buFont typeface="Wingdings"/>
                        <a:buChar char=""/>
                      </a:pPr>
                      <a:r>
                        <a:rPr lang="zh-TW" sz="1800" kern="100">
                          <a:latin typeface="Times New Roman"/>
                          <a:ea typeface="新細明體"/>
                        </a:rPr>
                        <a:t>協調佳</a:t>
                      </a:r>
                      <a:endParaRPr lang="zh-TW" sz="1800" kern="100">
                        <a:latin typeface="Calibri"/>
                      </a:endParaRPr>
                    </a:p>
                    <a:p>
                      <a:pPr marL="342900" lvl="0" indent="-342900">
                        <a:buSzPts val="1000"/>
                        <a:buFont typeface="Wingdings"/>
                        <a:buChar char=""/>
                      </a:pPr>
                      <a:r>
                        <a:rPr lang="zh-TW" sz="1800" kern="100">
                          <a:latin typeface="Times New Roman"/>
                          <a:ea typeface="新細明體"/>
                        </a:rPr>
                        <a:t>控制不佳</a:t>
                      </a:r>
                      <a:endParaRPr lang="zh-TW" sz="1800" kern="10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SzPts val="1000"/>
                        <a:buFont typeface="Wingdings"/>
                        <a:buChar char=""/>
                      </a:pPr>
                      <a:r>
                        <a:rPr lang="zh-TW" sz="1800" kern="100">
                          <a:latin typeface="Times New Roman"/>
                          <a:ea typeface="新細明體"/>
                        </a:rPr>
                        <a:t>簡單肢</a:t>
                      </a:r>
                      <a:endParaRPr lang="zh-TW" sz="1800" kern="100">
                        <a:latin typeface="Calibri"/>
                      </a:endParaRPr>
                    </a:p>
                    <a:p>
                      <a:r>
                        <a:rPr lang="zh-TW" sz="1800" kern="100">
                          <a:latin typeface="Times New Roman"/>
                          <a:ea typeface="新細明體"/>
                        </a:rPr>
                        <a:t>體動作活動</a:t>
                      </a:r>
                      <a:endParaRPr lang="zh-TW" sz="1800" kern="100">
                        <a:latin typeface="Calibri"/>
                      </a:endParaRPr>
                    </a:p>
                    <a:p>
                      <a:pPr marL="342900" lvl="0" indent="-342900">
                        <a:buSzPts val="1000"/>
                        <a:buFont typeface="Wingdings"/>
                        <a:buChar char=""/>
                      </a:pPr>
                      <a:r>
                        <a:rPr lang="zh-TW" sz="1800" kern="100">
                          <a:latin typeface="Times New Roman"/>
                          <a:ea typeface="新細明體"/>
                        </a:rPr>
                        <a:t>協調佳</a:t>
                      </a:r>
                      <a:endParaRPr lang="zh-TW" sz="1800" kern="100">
                        <a:latin typeface="Calibri"/>
                      </a:endParaRPr>
                    </a:p>
                    <a:p>
                      <a:pPr>
                        <a:spcAft>
                          <a:spcPts val="0"/>
                        </a:spcAft>
                      </a:pPr>
                      <a:r>
                        <a:rPr lang="en-US" sz="1800" kern="100">
                          <a:latin typeface="Times New Roman"/>
                          <a:ea typeface="新細明體"/>
                          <a:cs typeface="Times New Roman"/>
                        </a:rPr>
                        <a:t>*</a:t>
                      </a:r>
                      <a:r>
                        <a:rPr lang="zh-TW" sz="1800" kern="100">
                          <a:latin typeface="Times New Roman"/>
                          <a:ea typeface="新細明體"/>
                          <a:cs typeface="Times New Roman"/>
                        </a:rPr>
                        <a:t>控制佳</a:t>
                      </a:r>
                      <a:endParaRPr lang="zh-TW" sz="1800"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SzPts val="1000"/>
                        <a:buFont typeface="Wingdings"/>
                        <a:buChar char=""/>
                      </a:pPr>
                      <a:r>
                        <a:rPr lang="zh-TW" sz="1800" kern="100">
                          <a:latin typeface="Times New Roman"/>
                          <a:ea typeface="新細明體"/>
                        </a:rPr>
                        <a:t>複雜的肢體動作活動</a:t>
                      </a:r>
                      <a:endParaRPr lang="zh-TW" sz="1800" kern="100">
                        <a:latin typeface="Calibri"/>
                      </a:endParaRPr>
                    </a:p>
                    <a:p>
                      <a:pPr marL="342900" lvl="0" indent="-342900">
                        <a:buSzPts val="1000"/>
                        <a:buFont typeface="Wingdings"/>
                        <a:buChar char=""/>
                      </a:pPr>
                      <a:r>
                        <a:rPr lang="zh-TW" sz="1800" kern="100">
                          <a:latin typeface="Times New Roman"/>
                          <a:ea typeface="新細明體"/>
                        </a:rPr>
                        <a:t>協調佳</a:t>
                      </a:r>
                      <a:endParaRPr lang="zh-TW" sz="1800" kern="100">
                        <a:latin typeface="Calibri"/>
                      </a:endParaRPr>
                    </a:p>
                    <a:p>
                      <a:pPr marL="342900" lvl="0" indent="-342900">
                        <a:buSzPts val="1000"/>
                        <a:buFont typeface="Wingdings"/>
                        <a:buChar char=""/>
                      </a:pPr>
                      <a:r>
                        <a:rPr lang="zh-TW" sz="1800" kern="100">
                          <a:latin typeface="Times New Roman"/>
                          <a:ea typeface="新細明體"/>
                        </a:rPr>
                        <a:t>控制不佳</a:t>
                      </a:r>
                      <a:endParaRPr lang="zh-TW" sz="1800" kern="10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SzPts val="1000"/>
                        <a:buFont typeface="Wingdings"/>
                        <a:buChar char=""/>
                      </a:pPr>
                      <a:r>
                        <a:rPr lang="zh-TW" sz="1800" kern="100" dirty="0">
                          <a:latin typeface="Times New Roman"/>
                          <a:ea typeface="新細明體"/>
                        </a:rPr>
                        <a:t>複雜的肢體動作活動</a:t>
                      </a:r>
                      <a:endParaRPr lang="zh-TW" sz="1800" kern="100" dirty="0">
                        <a:latin typeface="Calibri"/>
                      </a:endParaRPr>
                    </a:p>
                    <a:p>
                      <a:pPr marL="342900" lvl="0" indent="-342900">
                        <a:buSzPts val="1000"/>
                        <a:buFont typeface="Wingdings"/>
                        <a:buChar char=""/>
                      </a:pPr>
                      <a:r>
                        <a:rPr lang="zh-TW" sz="1800" kern="100" dirty="0">
                          <a:latin typeface="Times New Roman"/>
                          <a:ea typeface="新細明體"/>
                        </a:rPr>
                        <a:t>協調佳</a:t>
                      </a:r>
                      <a:endParaRPr lang="zh-TW" sz="1800" kern="100" dirty="0">
                        <a:latin typeface="Calibri"/>
                      </a:endParaRPr>
                    </a:p>
                    <a:p>
                      <a:pPr marL="342900" lvl="0" indent="-342900">
                        <a:buSzPts val="1000"/>
                        <a:buFont typeface="Wingdings"/>
                        <a:buChar char=""/>
                      </a:pPr>
                      <a:r>
                        <a:rPr lang="zh-TW" sz="1800" kern="100" dirty="0">
                          <a:latin typeface="Times New Roman"/>
                          <a:ea typeface="新細明體"/>
                        </a:rPr>
                        <a:t>控制佳</a:t>
                      </a:r>
                      <a:endParaRPr lang="zh-TW" sz="1800" kern="1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60473" y="624683"/>
            <a:ext cx="3989726" cy="513021"/>
          </a:xfrm>
        </p:spPr>
        <p:txBody>
          <a:bodyPr>
            <a:normAutofit fontScale="92500" lnSpcReduction="20000"/>
          </a:bodyPr>
          <a:lstStyle/>
          <a:p>
            <a:r>
              <a:rPr lang="zh-TW" altLang="en-US" dirty="0" smtClean="0"/>
              <a:t>班級：</a:t>
            </a:r>
            <a:r>
              <a:rPr lang="en-US" dirty="0" smtClean="0"/>
              <a:t>   </a:t>
            </a:r>
            <a:r>
              <a:rPr lang="zh-TW" altLang="en-US" dirty="0" smtClean="0"/>
              <a:t>觀察者：</a:t>
            </a:r>
          </a:p>
          <a:p>
            <a:endParaRPr lang="zh-TW" altLang="en-US" dirty="0"/>
          </a:p>
        </p:txBody>
      </p:sp>
      <p:graphicFrame>
        <p:nvGraphicFramePr>
          <p:cNvPr id="4" name="表格 3"/>
          <p:cNvGraphicFramePr>
            <a:graphicFrameLocks noGrp="1"/>
          </p:cNvGraphicFramePr>
          <p:nvPr/>
        </p:nvGraphicFramePr>
        <p:xfrm>
          <a:off x="1743742" y="1414148"/>
          <a:ext cx="8952612" cy="3649234"/>
        </p:xfrm>
        <a:graphic>
          <a:graphicData uri="http://schemas.openxmlformats.org/drawingml/2006/table">
            <a:tbl>
              <a:tblPr/>
              <a:tblGrid>
                <a:gridCol w="1274152"/>
                <a:gridCol w="865163"/>
                <a:gridCol w="4615257"/>
                <a:gridCol w="542169"/>
                <a:gridCol w="542169"/>
                <a:gridCol w="556851"/>
                <a:gridCol w="556851"/>
              </a:tblGrid>
              <a:tr h="223925">
                <a:tc rowSpan="2">
                  <a:txBody>
                    <a:bodyPr/>
                    <a:lstStyle/>
                    <a:p>
                      <a:pPr algn="ctr">
                        <a:spcAft>
                          <a:spcPts val="0"/>
                        </a:spcAft>
                      </a:pPr>
                      <a:r>
                        <a:rPr lang="zh-TW" sz="2000" kern="100" dirty="0">
                          <a:latin typeface="Times New Roman"/>
                          <a:ea typeface="標楷體"/>
                          <a:cs typeface="Times New Roman"/>
                        </a:rPr>
                        <a:t>幼兒姓名</a:t>
                      </a:r>
                      <a:endParaRPr lang="zh-TW" sz="2000" kern="100" dirty="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TW" sz="2000" kern="100">
                          <a:latin typeface="Times New Roman"/>
                          <a:ea typeface="標楷體"/>
                          <a:cs typeface="Times New Roman"/>
                        </a:rPr>
                        <a:t>日期</a:t>
                      </a:r>
                      <a:endParaRPr lang="zh-TW" sz="2000" kern="10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TW" sz="2000" kern="100">
                          <a:latin typeface="Times New Roman"/>
                          <a:ea typeface="標楷體"/>
                          <a:cs typeface="Times New Roman"/>
                        </a:rPr>
                        <a:t>觀察紀錄</a:t>
                      </a:r>
                      <a:endParaRPr lang="zh-TW" sz="2000" kern="10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zh-TW" sz="2000" kern="100">
                          <a:latin typeface="Times New Roman"/>
                          <a:ea typeface="標楷體"/>
                          <a:cs typeface="Times New Roman"/>
                        </a:rPr>
                        <a:t>等級</a:t>
                      </a:r>
                      <a:endParaRPr lang="zh-TW" sz="2000" kern="10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239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spcAft>
                          <a:spcPts val="0"/>
                        </a:spcAft>
                      </a:pPr>
                      <a:r>
                        <a:rPr lang="en-US" sz="2000" kern="100">
                          <a:latin typeface="Times New Roman"/>
                          <a:ea typeface="標楷體"/>
                          <a:cs typeface="Times New Roman"/>
                        </a:rPr>
                        <a:t>1</a:t>
                      </a:r>
                      <a:endParaRPr lang="zh-TW" sz="2000"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kern="100">
                          <a:latin typeface="Times New Roman"/>
                          <a:ea typeface="標楷體"/>
                          <a:cs typeface="Times New Roman"/>
                        </a:rPr>
                        <a:t>2</a:t>
                      </a:r>
                      <a:endParaRPr lang="zh-TW" sz="2000"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kern="100">
                          <a:latin typeface="Times New Roman"/>
                          <a:ea typeface="標楷體"/>
                          <a:cs typeface="Times New Roman"/>
                        </a:rPr>
                        <a:t>3</a:t>
                      </a:r>
                      <a:endParaRPr lang="zh-TW" sz="2000"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kern="100">
                          <a:latin typeface="Times New Roman"/>
                          <a:ea typeface="標楷體"/>
                          <a:cs typeface="Times New Roman"/>
                        </a:rPr>
                        <a:t>4</a:t>
                      </a:r>
                      <a:endParaRPr lang="zh-TW" sz="2000"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9634">
                <a:tc>
                  <a:txBody>
                    <a:bodyPr/>
                    <a:lstStyle/>
                    <a:p>
                      <a:pPr>
                        <a:lnSpc>
                          <a:spcPts val="2500"/>
                        </a:lnSpc>
                        <a:spcAft>
                          <a:spcPts val="0"/>
                        </a:spcAft>
                      </a:pPr>
                      <a:r>
                        <a:rPr lang="zh-TW" sz="2000" kern="100" dirty="0">
                          <a:latin typeface="Times New Roman"/>
                          <a:ea typeface="標楷體"/>
                          <a:cs typeface="Times New Roman"/>
                        </a:rPr>
                        <a:t>柯</a:t>
                      </a:r>
                      <a:r>
                        <a:rPr lang="zh-TW" sz="2000" kern="100" dirty="0">
                          <a:latin typeface="Calibri"/>
                          <a:ea typeface="標楷體"/>
                          <a:cs typeface="Times New Roman"/>
                        </a:rPr>
                        <a:t>○</a:t>
                      </a:r>
                      <a:r>
                        <a:rPr lang="zh-TW" sz="2000" kern="100" dirty="0">
                          <a:latin typeface="Times New Roman"/>
                          <a:ea typeface="標楷體"/>
                          <a:cs typeface="Times New Roman"/>
                        </a:rPr>
                        <a:t>喆</a:t>
                      </a:r>
                      <a:endParaRPr lang="zh-TW" sz="20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500"/>
                        </a:lnSpc>
                        <a:spcAft>
                          <a:spcPts val="0"/>
                        </a:spcAft>
                      </a:pPr>
                      <a:r>
                        <a:rPr lang="en-US" sz="2000" kern="100" dirty="0">
                          <a:latin typeface="Times New Roman"/>
                          <a:ea typeface="標楷體"/>
                          <a:cs typeface="Times New Roman"/>
                        </a:rPr>
                        <a:t>3/17</a:t>
                      </a:r>
                      <a:endParaRPr lang="zh-TW" sz="20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500"/>
                        </a:lnSpc>
                        <a:spcAft>
                          <a:spcPts val="0"/>
                        </a:spcAft>
                      </a:pPr>
                      <a:r>
                        <a:rPr lang="zh-TW" sz="2000" kern="100" dirty="0">
                          <a:latin typeface="Times New Roman"/>
                          <a:ea typeface="標楷體"/>
                          <a:cs typeface="Times New Roman"/>
                        </a:rPr>
                        <a:t>練習騎直線與</a:t>
                      </a:r>
                      <a:r>
                        <a:rPr lang="en-US" sz="2000" kern="100" dirty="0">
                          <a:latin typeface="Times New Roman"/>
                          <a:ea typeface="標楷體"/>
                          <a:cs typeface="Times New Roman"/>
                        </a:rPr>
                        <a:t>S</a:t>
                      </a:r>
                      <a:r>
                        <a:rPr lang="zh-TW" sz="2000" kern="100" dirty="0">
                          <a:latin typeface="Times New Roman"/>
                          <a:ea typeface="標楷體"/>
                          <a:cs typeface="Times New Roman"/>
                        </a:rPr>
                        <a:t>線。</a:t>
                      </a:r>
                      <a:r>
                        <a:rPr lang="en-US" sz="2000" kern="100" dirty="0">
                          <a:latin typeface="Times New Roman"/>
                          <a:ea typeface="標楷體"/>
                          <a:cs typeface="Times New Roman"/>
                        </a:rPr>
                        <a:t>S</a:t>
                      </a:r>
                      <a:r>
                        <a:rPr lang="zh-TW" sz="2000" kern="100" dirty="0">
                          <a:latin typeface="Times New Roman"/>
                          <a:ea typeface="標楷體"/>
                          <a:cs typeface="Times New Roman"/>
                        </a:rPr>
                        <a:t>線能順利轉向並能不撞到</a:t>
                      </a:r>
                      <a:r>
                        <a:rPr lang="en-US" sz="2000" kern="100" dirty="0">
                          <a:latin typeface="Times New Roman"/>
                          <a:ea typeface="標楷體"/>
                          <a:cs typeface="Times New Roman"/>
                        </a:rPr>
                        <a:t>4</a:t>
                      </a:r>
                      <a:r>
                        <a:rPr lang="zh-TW" sz="2000" kern="100" dirty="0">
                          <a:latin typeface="Times New Roman"/>
                          <a:ea typeface="標楷體"/>
                          <a:cs typeface="Times New Roman"/>
                        </a:rPr>
                        <a:t>個角錐到達終點。</a:t>
                      </a:r>
                      <a:endParaRPr lang="zh-TW" sz="2000" kern="100" dirty="0">
                        <a:latin typeface="Calibri"/>
                        <a:ea typeface="新細明體"/>
                        <a:cs typeface="Times New Roman"/>
                      </a:endParaRPr>
                    </a:p>
                    <a:p>
                      <a:pPr>
                        <a:lnSpc>
                          <a:spcPts val="2500"/>
                        </a:lnSpc>
                        <a:spcAft>
                          <a:spcPts val="0"/>
                        </a:spcAft>
                      </a:pPr>
                      <a:r>
                        <a:rPr lang="en-US" sz="2000" kern="100" dirty="0">
                          <a:latin typeface="Times New Roman"/>
                          <a:ea typeface="標楷體"/>
                          <a:cs typeface="Times New Roman"/>
                        </a:rPr>
                        <a:t>(</a:t>
                      </a:r>
                      <a:r>
                        <a:rPr lang="zh-TW" sz="2000" kern="100" dirty="0">
                          <a:latin typeface="Times New Roman"/>
                          <a:ea typeface="標楷體"/>
                          <a:cs typeface="Times New Roman"/>
                        </a:rPr>
                        <a:t>複雜的肢體動作</a:t>
                      </a:r>
                      <a:r>
                        <a:rPr lang="en-US" sz="2000" kern="100" dirty="0">
                          <a:latin typeface="Times New Roman"/>
                          <a:ea typeface="標楷體"/>
                          <a:cs typeface="Times New Roman"/>
                        </a:rPr>
                        <a:t>-</a:t>
                      </a:r>
                      <a:r>
                        <a:rPr lang="zh-TW" sz="2000" kern="100" dirty="0">
                          <a:latin typeface="Times New Roman"/>
                          <a:ea typeface="標楷體"/>
                          <a:cs typeface="Times New Roman"/>
                        </a:rPr>
                        <a:t>騎腳踏車，協調佳且敏捷</a:t>
                      </a:r>
                      <a:r>
                        <a:rPr lang="en-US" sz="2000" kern="100" dirty="0">
                          <a:latin typeface="Times New Roman"/>
                          <a:ea typeface="標楷體"/>
                          <a:cs typeface="Times New Roman"/>
                        </a:rPr>
                        <a:t>-</a:t>
                      </a:r>
                      <a:r>
                        <a:rPr lang="zh-TW" sz="2000" kern="100" dirty="0">
                          <a:latin typeface="Times New Roman"/>
                          <a:ea typeface="標楷體"/>
                          <a:cs typeface="Times New Roman"/>
                        </a:rPr>
                        <a:t>可調整騎乘之方向、力道及速度</a:t>
                      </a:r>
                      <a:r>
                        <a:rPr lang="en-US" sz="2000" kern="100" dirty="0">
                          <a:latin typeface="Times New Roman"/>
                          <a:ea typeface="標楷體"/>
                          <a:cs typeface="Times New Roman"/>
                        </a:rPr>
                        <a:t>)</a:t>
                      </a:r>
                      <a:endParaRPr lang="zh-TW" sz="20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500"/>
                        </a:lnSpc>
                        <a:spcAft>
                          <a:spcPts val="0"/>
                        </a:spcAft>
                      </a:pPr>
                      <a:endParaRPr lang="en-US" sz="2000" kern="100" dirty="0">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500"/>
                        </a:lnSpc>
                        <a:spcAft>
                          <a:spcPts val="0"/>
                        </a:spcAft>
                      </a:pPr>
                      <a:endParaRPr lang="en-US" sz="2000" kern="100" dirty="0">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500"/>
                        </a:lnSpc>
                        <a:spcAft>
                          <a:spcPts val="0"/>
                        </a:spcAft>
                      </a:pPr>
                      <a:endParaRPr lang="en-US" sz="2000" kern="100" dirty="0">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500"/>
                        </a:lnSpc>
                        <a:spcAft>
                          <a:spcPts val="0"/>
                        </a:spcAft>
                      </a:pPr>
                      <a:r>
                        <a:rPr lang="en-US" sz="2000" kern="100" dirty="0">
                          <a:latin typeface="Times New Roman"/>
                          <a:ea typeface="標楷體"/>
                          <a:cs typeface="Times New Roman"/>
                          <a:sym typeface="Wingdings 2"/>
                        </a:rPr>
                        <a:t></a:t>
                      </a:r>
                      <a:endParaRPr lang="zh-TW" sz="20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      </a:t>
            </a:r>
            <a:r>
              <a:rPr lang="zh-TW" altLang="en-US" sz="5400" dirty="0" smtClean="0"/>
              <a:t>總   結</a:t>
            </a:r>
            <a:endParaRPr lang="zh-TW" altLang="en-US" sz="5400" dirty="0"/>
          </a:p>
        </p:txBody>
      </p:sp>
      <p:sp>
        <p:nvSpPr>
          <p:cNvPr id="3" name="內容版面配置區 2"/>
          <p:cNvSpPr>
            <a:spLocks noGrp="1"/>
          </p:cNvSpPr>
          <p:nvPr>
            <p:ph idx="1"/>
          </p:nvPr>
        </p:nvSpPr>
        <p:spPr/>
        <p:txBody>
          <a:bodyPr>
            <a:normAutofit/>
          </a:bodyPr>
          <a:lstStyle/>
          <a:p>
            <a:pPr lvl="1"/>
            <a:r>
              <a:rPr lang="zh-TW" altLang="en-US" sz="4000" b="1" dirty="0" smtClean="0"/>
              <a:t>評量是為</a:t>
            </a:r>
            <a:r>
              <a:rPr lang="zh-TW" altLang="en-US" sz="4000" b="1" dirty="0" smtClean="0">
                <a:solidFill>
                  <a:srgbClr val="FF0000"/>
                </a:solidFill>
              </a:rPr>
              <a:t>檢視</a:t>
            </a:r>
            <a:r>
              <a:rPr lang="zh-TW" altLang="en-US" sz="4000" b="1" dirty="0" smtClean="0"/>
              <a:t>教學者自己的課程設計與教學效果，並</a:t>
            </a:r>
            <a:r>
              <a:rPr lang="zh-TW" altLang="en-US" sz="4000" b="1" dirty="0" smtClean="0">
                <a:solidFill>
                  <a:srgbClr val="FF0000"/>
                </a:solidFill>
              </a:rPr>
              <a:t>了解幼兒的學習成效</a:t>
            </a:r>
            <a:r>
              <a:rPr lang="zh-TW" altLang="en-US" sz="4000" b="1" dirty="0" smtClean="0"/>
              <a:t>以</a:t>
            </a:r>
            <a:r>
              <a:rPr lang="zh-TW" altLang="en-US" sz="4000" b="1" dirty="0" smtClean="0">
                <a:solidFill>
                  <a:srgbClr val="FF0000"/>
                </a:solidFill>
              </a:rPr>
              <a:t>改進教學</a:t>
            </a:r>
            <a:r>
              <a:rPr lang="zh-TW" altLang="en-US" sz="4000" b="1" dirty="0" smtClean="0"/>
              <a:t>。</a:t>
            </a:r>
            <a:endParaRPr lang="zh-TW" altLang="en-US" sz="4000"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手繪多邊形 3"/>
          <p:cNvSpPr/>
          <p:nvPr/>
        </p:nvSpPr>
        <p:spPr>
          <a:xfrm>
            <a:off x="1439333" y="1430867"/>
            <a:ext cx="4321009" cy="651933"/>
          </a:xfrm>
          <a:custGeom>
            <a:avLst/>
            <a:gdLst>
              <a:gd name="connsiteX0" fmla="*/ 0 w 4321009"/>
              <a:gd name="connsiteY0" fmla="*/ 93133 h 651933"/>
              <a:gd name="connsiteX1" fmla="*/ 0 w 4321009"/>
              <a:gd name="connsiteY1" fmla="*/ 93133 h 651933"/>
              <a:gd name="connsiteX2" fmla="*/ 67734 w 4321009"/>
              <a:gd name="connsiteY2" fmla="*/ 160866 h 651933"/>
              <a:gd name="connsiteX3" fmla="*/ 110067 w 4321009"/>
              <a:gd name="connsiteY3" fmla="*/ 194733 h 651933"/>
              <a:gd name="connsiteX4" fmla="*/ 127000 w 4321009"/>
              <a:gd name="connsiteY4" fmla="*/ 245533 h 651933"/>
              <a:gd name="connsiteX5" fmla="*/ 160867 w 4321009"/>
              <a:gd name="connsiteY5" fmla="*/ 279400 h 651933"/>
              <a:gd name="connsiteX6" fmla="*/ 194734 w 4321009"/>
              <a:gd name="connsiteY6" fmla="*/ 330200 h 651933"/>
              <a:gd name="connsiteX7" fmla="*/ 228600 w 4321009"/>
              <a:gd name="connsiteY7" fmla="*/ 389466 h 651933"/>
              <a:gd name="connsiteX8" fmla="*/ 254000 w 4321009"/>
              <a:gd name="connsiteY8" fmla="*/ 397933 h 651933"/>
              <a:gd name="connsiteX9" fmla="*/ 270934 w 4321009"/>
              <a:gd name="connsiteY9" fmla="*/ 431800 h 651933"/>
              <a:gd name="connsiteX10" fmla="*/ 296334 w 4321009"/>
              <a:gd name="connsiteY10" fmla="*/ 457200 h 651933"/>
              <a:gd name="connsiteX11" fmla="*/ 372534 w 4321009"/>
              <a:gd name="connsiteY11" fmla="*/ 508000 h 651933"/>
              <a:gd name="connsiteX12" fmla="*/ 423334 w 4321009"/>
              <a:gd name="connsiteY12" fmla="*/ 524933 h 651933"/>
              <a:gd name="connsiteX13" fmla="*/ 448734 w 4321009"/>
              <a:gd name="connsiteY13" fmla="*/ 541866 h 651933"/>
              <a:gd name="connsiteX14" fmla="*/ 550334 w 4321009"/>
              <a:gd name="connsiteY14" fmla="*/ 567266 h 651933"/>
              <a:gd name="connsiteX15" fmla="*/ 618067 w 4321009"/>
              <a:gd name="connsiteY15" fmla="*/ 601133 h 651933"/>
              <a:gd name="connsiteX16" fmla="*/ 745067 w 4321009"/>
              <a:gd name="connsiteY16" fmla="*/ 626533 h 651933"/>
              <a:gd name="connsiteX17" fmla="*/ 855134 w 4321009"/>
              <a:gd name="connsiteY17" fmla="*/ 651933 h 651933"/>
              <a:gd name="connsiteX18" fmla="*/ 3200400 w 4321009"/>
              <a:gd name="connsiteY18" fmla="*/ 643466 h 651933"/>
              <a:gd name="connsiteX19" fmla="*/ 3225800 w 4321009"/>
              <a:gd name="connsiteY19" fmla="*/ 635000 h 651933"/>
              <a:gd name="connsiteX20" fmla="*/ 3302000 w 4321009"/>
              <a:gd name="connsiteY20" fmla="*/ 609600 h 651933"/>
              <a:gd name="connsiteX21" fmla="*/ 3462867 w 4321009"/>
              <a:gd name="connsiteY21" fmla="*/ 601133 h 651933"/>
              <a:gd name="connsiteX22" fmla="*/ 3632200 w 4321009"/>
              <a:gd name="connsiteY22" fmla="*/ 584200 h 651933"/>
              <a:gd name="connsiteX23" fmla="*/ 3750734 w 4321009"/>
              <a:gd name="connsiteY23" fmla="*/ 558800 h 651933"/>
              <a:gd name="connsiteX24" fmla="*/ 3818467 w 4321009"/>
              <a:gd name="connsiteY24" fmla="*/ 550333 h 651933"/>
              <a:gd name="connsiteX25" fmla="*/ 3852334 w 4321009"/>
              <a:gd name="connsiteY25" fmla="*/ 533400 h 651933"/>
              <a:gd name="connsiteX26" fmla="*/ 3894667 w 4321009"/>
              <a:gd name="connsiteY26" fmla="*/ 524933 h 651933"/>
              <a:gd name="connsiteX27" fmla="*/ 3979334 w 4321009"/>
              <a:gd name="connsiteY27" fmla="*/ 482600 h 651933"/>
              <a:gd name="connsiteX28" fmla="*/ 4064000 w 4321009"/>
              <a:gd name="connsiteY28" fmla="*/ 457200 h 651933"/>
              <a:gd name="connsiteX29" fmla="*/ 4106334 w 4321009"/>
              <a:gd name="connsiteY29" fmla="*/ 431800 h 651933"/>
              <a:gd name="connsiteX30" fmla="*/ 4140200 w 4321009"/>
              <a:gd name="connsiteY30" fmla="*/ 423333 h 651933"/>
              <a:gd name="connsiteX31" fmla="*/ 4199467 w 4321009"/>
              <a:gd name="connsiteY31" fmla="*/ 406400 h 651933"/>
              <a:gd name="connsiteX32" fmla="*/ 4233334 w 4321009"/>
              <a:gd name="connsiteY32" fmla="*/ 389466 h 651933"/>
              <a:gd name="connsiteX33" fmla="*/ 4284134 w 4321009"/>
              <a:gd name="connsiteY33" fmla="*/ 355600 h 651933"/>
              <a:gd name="connsiteX34" fmla="*/ 4292600 w 4321009"/>
              <a:gd name="connsiteY34" fmla="*/ 321733 h 651933"/>
              <a:gd name="connsiteX35" fmla="*/ 4309534 w 4321009"/>
              <a:gd name="connsiteY35" fmla="*/ 304800 h 651933"/>
              <a:gd name="connsiteX36" fmla="*/ 4318000 w 4321009"/>
              <a:gd name="connsiteY36" fmla="*/ 245533 h 651933"/>
              <a:gd name="connsiteX37" fmla="*/ 4284134 w 4321009"/>
              <a:gd name="connsiteY37" fmla="*/ 84666 h 651933"/>
              <a:gd name="connsiteX38" fmla="*/ 4233334 w 4321009"/>
              <a:gd name="connsiteY38" fmla="*/ 67733 h 651933"/>
              <a:gd name="connsiteX39" fmla="*/ 4199467 w 4321009"/>
              <a:gd name="connsiteY39" fmla="*/ 42333 h 651933"/>
              <a:gd name="connsiteX40" fmla="*/ 4174067 w 4321009"/>
              <a:gd name="connsiteY40" fmla="*/ 33866 h 651933"/>
              <a:gd name="connsiteX41" fmla="*/ 4089400 w 4321009"/>
              <a:gd name="connsiteY41" fmla="*/ 16933 h 651933"/>
              <a:gd name="connsiteX42" fmla="*/ 4064000 w 4321009"/>
              <a:gd name="connsiteY42" fmla="*/ 8466 h 651933"/>
              <a:gd name="connsiteX43" fmla="*/ 4021667 w 4321009"/>
              <a:gd name="connsiteY43" fmla="*/ 0 h 651933"/>
              <a:gd name="connsiteX44" fmla="*/ 3699934 w 4321009"/>
              <a:gd name="connsiteY44" fmla="*/ 8466 h 651933"/>
              <a:gd name="connsiteX45" fmla="*/ 3674534 w 4321009"/>
              <a:gd name="connsiteY45" fmla="*/ 16933 h 651933"/>
              <a:gd name="connsiteX46" fmla="*/ 3589867 w 4321009"/>
              <a:gd name="connsiteY46" fmla="*/ 25400 h 651933"/>
              <a:gd name="connsiteX47" fmla="*/ 3522134 w 4321009"/>
              <a:gd name="connsiteY47" fmla="*/ 59266 h 651933"/>
              <a:gd name="connsiteX48" fmla="*/ 3327400 w 4321009"/>
              <a:gd name="connsiteY48" fmla="*/ 76200 h 651933"/>
              <a:gd name="connsiteX49" fmla="*/ 3107267 w 4321009"/>
              <a:gd name="connsiteY49" fmla="*/ 93133 h 651933"/>
              <a:gd name="connsiteX50" fmla="*/ 2895600 w 4321009"/>
              <a:gd name="connsiteY50" fmla="*/ 110066 h 651933"/>
              <a:gd name="connsiteX51" fmla="*/ 2844800 w 4321009"/>
              <a:gd name="connsiteY51" fmla="*/ 118533 h 651933"/>
              <a:gd name="connsiteX52" fmla="*/ 2802467 w 4321009"/>
              <a:gd name="connsiteY52" fmla="*/ 127000 h 651933"/>
              <a:gd name="connsiteX53" fmla="*/ 2269067 w 4321009"/>
              <a:gd name="connsiteY53" fmla="*/ 143933 h 651933"/>
              <a:gd name="connsiteX54" fmla="*/ 228600 w 4321009"/>
              <a:gd name="connsiteY54" fmla="*/ 152400 h 651933"/>
              <a:gd name="connsiteX55" fmla="*/ 0 w 4321009"/>
              <a:gd name="connsiteY55" fmla="*/ 93133 h 65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321009" h="651933">
                <a:moveTo>
                  <a:pt x="0" y="93133"/>
                </a:moveTo>
                <a:lnTo>
                  <a:pt x="0" y="93133"/>
                </a:lnTo>
                <a:cubicBezTo>
                  <a:pt x="22578" y="115711"/>
                  <a:pt x="44272" y="139209"/>
                  <a:pt x="67734" y="160866"/>
                </a:cubicBezTo>
                <a:cubicBezTo>
                  <a:pt x="81013" y="173123"/>
                  <a:pt x="99704" y="179929"/>
                  <a:pt x="110067" y="194733"/>
                </a:cubicBezTo>
                <a:cubicBezTo>
                  <a:pt x="120303" y="209356"/>
                  <a:pt x="117817" y="230227"/>
                  <a:pt x="127000" y="245533"/>
                </a:cubicBezTo>
                <a:cubicBezTo>
                  <a:pt x="135214" y="259223"/>
                  <a:pt x="150894" y="266933"/>
                  <a:pt x="160867" y="279400"/>
                </a:cubicBezTo>
                <a:cubicBezTo>
                  <a:pt x="173580" y="295292"/>
                  <a:pt x="184263" y="312749"/>
                  <a:pt x="194734" y="330200"/>
                </a:cubicBezTo>
                <a:cubicBezTo>
                  <a:pt x="200503" y="339815"/>
                  <a:pt x="217336" y="380455"/>
                  <a:pt x="228600" y="389466"/>
                </a:cubicBezTo>
                <a:cubicBezTo>
                  <a:pt x="235569" y="395041"/>
                  <a:pt x="245533" y="395111"/>
                  <a:pt x="254000" y="397933"/>
                </a:cubicBezTo>
                <a:cubicBezTo>
                  <a:pt x="259645" y="409222"/>
                  <a:pt x="263598" y="421529"/>
                  <a:pt x="270934" y="431800"/>
                </a:cubicBezTo>
                <a:cubicBezTo>
                  <a:pt x="277894" y="441543"/>
                  <a:pt x="287323" y="449315"/>
                  <a:pt x="296334" y="457200"/>
                </a:cubicBezTo>
                <a:cubicBezTo>
                  <a:pt x="325200" y="482457"/>
                  <a:pt x="338794" y="494504"/>
                  <a:pt x="372534" y="508000"/>
                </a:cubicBezTo>
                <a:cubicBezTo>
                  <a:pt x="389107" y="514629"/>
                  <a:pt x="407023" y="517684"/>
                  <a:pt x="423334" y="524933"/>
                </a:cubicBezTo>
                <a:cubicBezTo>
                  <a:pt x="432633" y="529066"/>
                  <a:pt x="439081" y="538648"/>
                  <a:pt x="448734" y="541866"/>
                </a:cubicBezTo>
                <a:cubicBezTo>
                  <a:pt x="481852" y="552905"/>
                  <a:pt x="550334" y="567266"/>
                  <a:pt x="550334" y="567266"/>
                </a:cubicBezTo>
                <a:cubicBezTo>
                  <a:pt x="572912" y="578555"/>
                  <a:pt x="594630" y="591758"/>
                  <a:pt x="618067" y="601133"/>
                </a:cubicBezTo>
                <a:cubicBezTo>
                  <a:pt x="665487" y="620101"/>
                  <a:pt x="694295" y="620186"/>
                  <a:pt x="745067" y="626533"/>
                </a:cubicBezTo>
                <a:cubicBezTo>
                  <a:pt x="771221" y="634005"/>
                  <a:pt x="825526" y="651933"/>
                  <a:pt x="855134" y="651933"/>
                </a:cubicBezTo>
                <a:lnTo>
                  <a:pt x="3200400" y="643466"/>
                </a:lnTo>
                <a:cubicBezTo>
                  <a:pt x="3208867" y="640644"/>
                  <a:pt x="3217444" y="638134"/>
                  <a:pt x="3225800" y="635000"/>
                </a:cubicBezTo>
                <a:cubicBezTo>
                  <a:pt x="3247615" y="626819"/>
                  <a:pt x="3277370" y="611742"/>
                  <a:pt x="3302000" y="609600"/>
                </a:cubicBezTo>
                <a:cubicBezTo>
                  <a:pt x="3355495" y="604948"/>
                  <a:pt x="3409329" y="605251"/>
                  <a:pt x="3462867" y="601133"/>
                </a:cubicBezTo>
                <a:cubicBezTo>
                  <a:pt x="3519426" y="596782"/>
                  <a:pt x="3632200" y="584200"/>
                  <a:pt x="3632200" y="584200"/>
                </a:cubicBezTo>
                <a:cubicBezTo>
                  <a:pt x="3670685" y="574578"/>
                  <a:pt x="3712294" y="563605"/>
                  <a:pt x="3750734" y="558800"/>
                </a:cubicBezTo>
                <a:lnTo>
                  <a:pt x="3818467" y="550333"/>
                </a:lnTo>
                <a:cubicBezTo>
                  <a:pt x="3829756" y="544689"/>
                  <a:pt x="3840360" y="537391"/>
                  <a:pt x="3852334" y="533400"/>
                </a:cubicBezTo>
                <a:cubicBezTo>
                  <a:pt x="3865986" y="528849"/>
                  <a:pt x="3881306" y="530277"/>
                  <a:pt x="3894667" y="524933"/>
                </a:cubicBezTo>
                <a:cubicBezTo>
                  <a:pt x="3923964" y="513214"/>
                  <a:pt x="3949400" y="492578"/>
                  <a:pt x="3979334" y="482600"/>
                </a:cubicBezTo>
                <a:cubicBezTo>
                  <a:pt x="4041173" y="461986"/>
                  <a:pt x="4012818" y="469995"/>
                  <a:pt x="4064000" y="457200"/>
                </a:cubicBezTo>
                <a:cubicBezTo>
                  <a:pt x="4078111" y="448733"/>
                  <a:pt x="4091296" y="438484"/>
                  <a:pt x="4106334" y="431800"/>
                </a:cubicBezTo>
                <a:cubicBezTo>
                  <a:pt x="4116967" y="427074"/>
                  <a:pt x="4129012" y="426530"/>
                  <a:pt x="4140200" y="423333"/>
                </a:cubicBezTo>
                <a:cubicBezTo>
                  <a:pt x="4225174" y="399054"/>
                  <a:pt x="4093660" y="432849"/>
                  <a:pt x="4199467" y="406400"/>
                </a:cubicBezTo>
                <a:cubicBezTo>
                  <a:pt x="4210756" y="400755"/>
                  <a:pt x="4222511" y="395960"/>
                  <a:pt x="4233334" y="389466"/>
                </a:cubicBezTo>
                <a:cubicBezTo>
                  <a:pt x="4250785" y="378995"/>
                  <a:pt x="4284134" y="355600"/>
                  <a:pt x="4284134" y="355600"/>
                </a:cubicBezTo>
                <a:cubicBezTo>
                  <a:pt x="4286956" y="344311"/>
                  <a:pt x="4287396" y="332141"/>
                  <a:pt x="4292600" y="321733"/>
                </a:cubicBezTo>
                <a:cubicBezTo>
                  <a:pt x="4296170" y="314593"/>
                  <a:pt x="4307010" y="312373"/>
                  <a:pt x="4309534" y="304800"/>
                </a:cubicBezTo>
                <a:cubicBezTo>
                  <a:pt x="4315845" y="285868"/>
                  <a:pt x="4315178" y="265289"/>
                  <a:pt x="4318000" y="245533"/>
                </a:cubicBezTo>
                <a:cubicBezTo>
                  <a:pt x="4315027" y="197967"/>
                  <a:pt x="4339875" y="115633"/>
                  <a:pt x="4284134" y="84666"/>
                </a:cubicBezTo>
                <a:cubicBezTo>
                  <a:pt x="4268531" y="75998"/>
                  <a:pt x="4250267" y="73377"/>
                  <a:pt x="4233334" y="67733"/>
                </a:cubicBezTo>
                <a:cubicBezTo>
                  <a:pt x="4222045" y="59266"/>
                  <a:pt x="4211719" y="49334"/>
                  <a:pt x="4199467" y="42333"/>
                </a:cubicBezTo>
                <a:cubicBezTo>
                  <a:pt x="4191718" y="37905"/>
                  <a:pt x="4182763" y="35873"/>
                  <a:pt x="4174067" y="33866"/>
                </a:cubicBezTo>
                <a:cubicBezTo>
                  <a:pt x="4146023" y="27394"/>
                  <a:pt x="4117444" y="23405"/>
                  <a:pt x="4089400" y="16933"/>
                </a:cubicBezTo>
                <a:cubicBezTo>
                  <a:pt x="4080704" y="14926"/>
                  <a:pt x="4072658" y="10631"/>
                  <a:pt x="4064000" y="8466"/>
                </a:cubicBezTo>
                <a:cubicBezTo>
                  <a:pt x="4050039" y="4976"/>
                  <a:pt x="4035778" y="2822"/>
                  <a:pt x="4021667" y="0"/>
                </a:cubicBezTo>
                <a:cubicBezTo>
                  <a:pt x="3914423" y="2822"/>
                  <a:pt x="3807088" y="3239"/>
                  <a:pt x="3699934" y="8466"/>
                </a:cubicBezTo>
                <a:cubicBezTo>
                  <a:pt x="3691020" y="8901"/>
                  <a:pt x="3683355" y="15576"/>
                  <a:pt x="3674534" y="16933"/>
                </a:cubicBezTo>
                <a:cubicBezTo>
                  <a:pt x="3646501" y="21246"/>
                  <a:pt x="3618089" y="22578"/>
                  <a:pt x="3589867" y="25400"/>
                </a:cubicBezTo>
                <a:cubicBezTo>
                  <a:pt x="3567289" y="36689"/>
                  <a:pt x="3547321" y="57587"/>
                  <a:pt x="3522134" y="59266"/>
                </a:cubicBezTo>
                <a:cubicBezTo>
                  <a:pt x="3372431" y="69247"/>
                  <a:pt x="3437234" y="62470"/>
                  <a:pt x="3327400" y="76200"/>
                </a:cubicBezTo>
                <a:cubicBezTo>
                  <a:pt x="3238397" y="105865"/>
                  <a:pt x="3325219" y="79511"/>
                  <a:pt x="3107267" y="93133"/>
                </a:cubicBezTo>
                <a:cubicBezTo>
                  <a:pt x="3036624" y="97548"/>
                  <a:pt x="2895600" y="110066"/>
                  <a:pt x="2895600" y="110066"/>
                </a:cubicBezTo>
                <a:lnTo>
                  <a:pt x="2844800" y="118533"/>
                </a:lnTo>
                <a:cubicBezTo>
                  <a:pt x="2830642" y="121107"/>
                  <a:pt x="2816798" y="125697"/>
                  <a:pt x="2802467" y="127000"/>
                </a:cubicBezTo>
                <a:cubicBezTo>
                  <a:pt x="2661866" y="139782"/>
                  <a:pt x="2347342" y="143362"/>
                  <a:pt x="2269067" y="143933"/>
                </a:cubicBezTo>
                <a:lnTo>
                  <a:pt x="228600" y="152400"/>
                </a:lnTo>
                <a:lnTo>
                  <a:pt x="0" y="93133"/>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smtClean="0"/>
              <a:t>貳</a:t>
            </a:r>
            <a:r>
              <a:rPr lang="zh-TW" altLang="en-US" dirty="0"/>
              <a:t>　幼兒園常見的評量</a:t>
            </a:r>
            <a:r>
              <a:rPr lang="zh-TW" altLang="en-US" dirty="0" smtClean="0"/>
              <a:t>種類與工具</a:t>
            </a:r>
            <a:endParaRPr lang="zh-TW" altLang="en-US" dirty="0"/>
          </a:p>
        </p:txBody>
      </p:sp>
      <p:sp>
        <p:nvSpPr>
          <p:cNvPr id="3" name="內容版面配置區 2"/>
          <p:cNvSpPr>
            <a:spLocks noGrp="1"/>
          </p:cNvSpPr>
          <p:nvPr>
            <p:ph idx="1"/>
          </p:nvPr>
        </p:nvSpPr>
        <p:spPr>
          <a:xfrm>
            <a:off x="1528571" y="1485900"/>
            <a:ext cx="9257961" cy="4423833"/>
          </a:xfrm>
        </p:spPr>
        <p:txBody>
          <a:bodyPr>
            <a:normAutofit/>
          </a:bodyPr>
          <a:lstStyle/>
          <a:p>
            <a:pPr marL="45720" indent="0">
              <a:buNone/>
            </a:pPr>
            <a:r>
              <a:rPr lang="zh-TW" altLang="en-US" b="1" dirty="0" smtClean="0"/>
              <a:t>一、</a:t>
            </a:r>
            <a:r>
              <a:rPr lang="zh-TW" altLang="en-US" b="1" dirty="0"/>
              <a:t>評量種類</a:t>
            </a:r>
            <a:endParaRPr lang="en-US" altLang="zh-TW" b="1" dirty="0" smtClean="0"/>
          </a:p>
          <a:p>
            <a:r>
              <a:rPr lang="zh-TW" altLang="en-US" dirty="0"/>
              <a:t>幼兒學習評量包括：起始評量（準備評量）、形成性評量（過程評量）</a:t>
            </a:r>
            <a:r>
              <a:rPr lang="zh-TW" altLang="en-US" dirty="0" smtClean="0"/>
              <a:t>，總結</a:t>
            </a:r>
            <a:r>
              <a:rPr lang="zh-TW" altLang="en-US" dirty="0"/>
              <a:t>性評量</a:t>
            </a:r>
            <a:r>
              <a:rPr lang="zh-TW" altLang="en-US" dirty="0" smtClean="0"/>
              <a:t>，以及追蹤評量，其</a:t>
            </a:r>
            <a:r>
              <a:rPr lang="zh-TW" altLang="en-US" dirty="0"/>
              <a:t>流程關係如圖</a:t>
            </a:r>
            <a:r>
              <a:rPr lang="en-US" altLang="zh-TW" dirty="0" smtClean="0"/>
              <a:t>7-1</a:t>
            </a:r>
            <a:r>
              <a:rPr lang="zh-TW" altLang="en-US" dirty="0" smtClean="0"/>
              <a:t>與</a:t>
            </a:r>
            <a:r>
              <a:rPr lang="en-US" altLang="zh-TW" dirty="0" smtClean="0"/>
              <a:t>7-2</a:t>
            </a:r>
            <a:r>
              <a:rPr lang="zh-TW" altLang="en-US" dirty="0" smtClean="0"/>
              <a:t>所示。</a:t>
            </a:r>
            <a:endParaRPr lang="en-US" altLang="zh-TW" dirty="0" smtClean="0"/>
          </a:p>
          <a:p>
            <a:r>
              <a:rPr lang="zh-TW" altLang="en-US" dirty="0" smtClean="0"/>
              <a:t>老師</a:t>
            </a:r>
            <a:r>
              <a:rPr lang="zh-TW" altLang="en-US" dirty="0"/>
              <a:t>在教學活動結束一段時間後，雖已進行總結性評量，但仍想了解幼兒是否已將學習內化，並追蹤尚待提升的能力，因此也會再進行追蹤評量，讓評量系統更具</a:t>
            </a:r>
            <a:r>
              <a:rPr lang="zh-TW" altLang="en-US" dirty="0" smtClean="0"/>
              <a:t>效益，如圖</a:t>
            </a:r>
            <a:r>
              <a:rPr lang="en-US" altLang="zh-TW" dirty="0" smtClean="0"/>
              <a:t>7-2</a:t>
            </a:r>
            <a:r>
              <a:rPr lang="zh-TW" altLang="en-US" dirty="0" smtClean="0"/>
              <a:t>。</a:t>
            </a:r>
            <a:endParaRPr lang="zh-TW" altLang="en-US" dirty="0"/>
          </a:p>
        </p:txBody>
      </p:sp>
    </p:spTree>
    <p:extLst>
      <p:ext uri="{BB962C8B-B14F-4D97-AF65-F5344CB8AC3E}">
        <p14:creationId xmlns:p14="http://schemas.microsoft.com/office/powerpoint/2010/main" xmlns="" val="27130566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a:buNone/>
            </a:pPr>
            <a:r>
              <a:rPr lang="zh-TW" altLang="en-US" sz="6600" b="1" dirty="0" smtClean="0"/>
              <a:t>     謝謝大家</a:t>
            </a:r>
            <a:r>
              <a:rPr lang="en-US" altLang="zh-TW" sz="6600" b="1" dirty="0" smtClean="0"/>
              <a:t>!</a:t>
            </a:r>
          </a:p>
          <a:p>
            <a:pPr>
              <a:buNone/>
            </a:pPr>
            <a:r>
              <a:rPr lang="zh-TW" altLang="en-US" sz="6600" b="1" smtClean="0"/>
              <a:t>   敬請</a:t>
            </a:r>
            <a:r>
              <a:rPr lang="zh-TW" altLang="en-US" sz="6600" b="1" dirty="0" smtClean="0"/>
              <a:t>指教</a:t>
            </a:r>
            <a:r>
              <a:rPr lang="en-US" altLang="zh-TW" sz="6600" b="1" dirty="0" smtClean="0"/>
              <a:t>!</a:t>
            </a:r>
            <a:endParaRPr lang="zh-TW" altLang="en-US" sz="6600"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群組 11"/>
          <p:cNvGrpSpPr/>
          <p:nvPr/>
        </p:nvGrpSpPr>
        <p:grpSpPr>
          <a:xfrm>
            <a:off x="962368" y="968070"/>
            <a:ext cx="10058400" cy="3891797"/>
            <a:chOff x="962368" y="968070"/>
            <a:chExt cx="10058400" cy="3891797"/>
          </a:xfrm>
        </p:grpSpPr>
        <p:pic>
          <p:nvPicPr>
            <p:cNvPr id="5" name="圖片 4"/>
            <p:cNvPicPr>
              <a:picLocks noChangeAspect="1"/>
            </p:cNvPicPr>
            <p:nvPr/>
          </p:nvPicPr>
          <p:blipFill rotWithShape="1">
            <a:blip r:embed="rId2">
              <a:extLst>
                <a:ext uri="{28A0092B-C50C-407E-A947-70E740481C1C}">
                  <a14:useLocalDpi xmlns:a14="http://schemas.microsoft.com/office/drawing/2010/main" xmlns="" val="0"/>
                </a:ext>
              </a:extLst>
            </a:blip>
            <a:srcRect b="9099"/>
            <a:stretch/>
          </p:blipFill>
          <p:spPr>
            <a:xfrm>
              <a:off x="962368" y="968070"/>
              <a:ext cx="10058400" cy="3891797"/>
            </a:xfrm>
            <a:prstGeom prst="rect">
              <a:avLst/>
            </a:prstGeom>
          </p:spPr>
        </p:pic>
        <p:sp>
          <p:nvSpPr>
            <p:cNvPr id="6" name="向右箭號 5"/>
            <p:cNvSpPr/>
            <p:nvPr/>
          </p:nvSpPr>
          <p:spPr>
            <a:xfrm>
              <a:off x="3953933" y="2709333"/>
              <a:ext cx="550334"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a:off x="7636933" y="2709333"/>
              <a:ext cx="550334"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上-下雙向箭號 7"/>
            <p:cNvSpPr/>
            <p:nvPr/>
          </p:nvSpPr>
          <p:spPr>
            <a:xfrm>
              <a:off x="5825051" y="2252132"/>
              <a:ext cx="414881" cy="7958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76867" y="1109133"/>
              <a:ext cx="2624666" cy="348826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0" name="矩形 9"/>
            <p:cNvSpPr/>
            <p:nvPr/>
          </p:nvSpPr>
          <p:spPr>
            <a:xfrm>
              <a:off x="4656667" y="1109132"/>
              <a:ext cx="2726266" cy="348826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1" name="矩形 10"/>
            <p:cNvSpPr/>
            <p:nvPr/>
          </p:nvSpPr>
          <p:spPr>
            <a:xfrm>
              <a:off x="8238067" y="1109132"/>
              <a:ext cx="2599266" cy="348826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grpSp>
      <p:sp>
        <p:nvSpPr>
          <p:cNvPr id="13" name="文字方塊 12"/>
          <p:cNvSpPr txBox="1"/>
          <p:nvPr/>
        </p:nvSpPr>
        <p:spPr>
          <a:xfrm>
            <a:off x="2962533" y="5002766"/>
            <a:ext cx="6058069" cy="369332"/>
          </a:xfrm>
          <a:prstGeom prst="rect">
            <a:avLst/>
          </a:prstGeom>
          <a:noFill/>
        </p:spPr>
        <p:txBody>
          <a:bodyPr wrap="none" rtlCol="0">
            <a:spAutoFit/>
          </a:bodyPr>
          <a:lstStyle/>
          <a:p>
            <a:r>
              <a:rPr lang="zh-TW" altLang="en-US" dirty="0" smtClean="0"/>
              <a:t>圖</a:t>
            </a:r>
            <a:r>
              <a:rPr lang="en-US" altLang="zh-TW" dirty="0" smtClean="0"/>
              <a:t>7-1</a:t>
            </a:r>
            <a:r>
              <a:rPr lang="zh-TW" altLang="en-US" dirty="0"/>
              <a:t>　</a:t>
            </a:r>
            <a:r>
              <a:rPr lang="zh-TW" altLang="en-US" dirty="0" smtClean="0"/>
              <a:t>起始評量、形成性評量和總結性評量的關係流程圖</a:t>
            </a:r>
            <a:endParaRPr lang="zh-TW" altLang="en-US" dirty="0"/>
          </a:p>
        </p:txBody>
      </p:sp>
    </p:spTree>
    <p:extLst>
      <p:ext uri="{BB962C8B-B14F-4D97-AF65-F5344CB8AC3E}">
        <p14:creationId xmlns:p14="http://schemas.microsoft.com/office/powerpoint/2010/main" xmlns="" val="24505630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4668356" y="5344510"/>
            <a:ext cx="3518912" cy="369332"/>
          </a:xfrm>
          <a:prstGeom prst="rect">
            <a:avLst/>
          </a:prstGeom>
          <a:noFill/>
        </p:spPr>
        <p:txBody>
          <a:bodyPr wrap="none" rtlCol="0">
            <a:spAutoFit/>
          </a:bodyPr>
          <a:lstStyle/>
          <a:p>
            <a:r>
              <a:rPr lang="zh-TW" altLang="en-US" dirty="0" smtClean="0"/>
              <a:t>圖</a:t>
            </a:r>
            <a:r>
              <a:rPr lang="en-US" altLang="zh-TW" dirty="0" smtClean="0"/>
              <a:t>7-2</a:t>
            </a:r>
            <a:r>
              <a:rPr lang="zh-TW" altLang="en-US" dirty="0"/>
              <a:t>　</a:t>
            </a:r>
            <a:r>
              <a:rPr lang="zh-TW" altLang="en-US" dirty="0" smtClean="0"/>
              <a:t>幼兒學習評量系統流程圖</a:t>
            </a:r>
            <a:endParaRPr lang="zh-TW" altLang="en-US" dirty="0"/>
          </a:p>
        </p:txBody>
      </p:sp>
      <p:sp>
        <p:nvSpPr>
          <p:cNvPr id="18" name="圓角矩形 17"/>
          <p:cNvSpPr/>
          <p:nvPr/>
        </p:nvSpPr>
        <p:spPr>
          <a:xfrm>
            <a:off x="2836333" y="524932"/>
            <a:ext cx="2497668" cy="1684867"/>
          </a:xfrm>
          <a:custGeom>
            <a:avLst/>
            <a:gdLst>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260600 w 2260600"/>
              <a:gd name="connsiteY4" fmla="*/ 1241773 h 1490134"/>
              <a:gd name="connsiteX5" fmla="*/ 2012239 w 2260600"/>
              <a:gd name="connsiteY5" fmla="*/ 1490134 h 1490134"/>
              <a:gd name="connsiteX6" fmla="*/ 248361 w 2260600"/>
              <a:gd name="connsiteY6" fmla="*/ 1490134 h 1490134"/>
              <a:gd name="connsiteX7" fmla="*/ 0 w 2260600"/>
              <a:gd name="connsiteY7" fmla="*/ 1241773 h 1490134"/>
              <a:gd name="connsiteX8" fmla="*/ 0 w 2260600"/>
              <a:gd name="connsiteY8" fmla="*/ 248361 h 1490134"/>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260600 w 2260600"/>
              <a:gd name="connsiteY4" fmla="*/ 1241773 h 1490134"/>
              <a:gd name="connsiteX5" fmla="*/ 1411105 w 2260600"/>
              <a:gd name="connsiteY5" fmla="*/ 1490134 h 1490134"/>
              <a:gd name="connsiteX6" fmla="*/ 248361 w 2260600"/>
              <a:gd name="connsiteY6" fmla="*/ 1490134 h 1490134"/>
              <a:gd name="connsiteX7" fmla="*/ 0 w 2260600"/>
              <a:gd name="connsiteY7" fmla="*/ 1241773 h 1490134"/>
              <a:gd name="connsiteX8" fmla="*/ 0 w 2260600"/>
              <a:gd name="connsiteY8" fmla="*/ 248361 h 1490134"/>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243667 w 2260600"/>
              <a:gd name="connsiteY4" fmla="*/ 505173 h 1490134"/>
              <a:gd name="connsiteX5" fmla="*/ 1411105 w 2260600"/>
              <a:gd name="connsiteY5" fmla="*/ 1490134 h 1490134"/>
              <a:gd name="connsiteX6" fmla="*/ 248361 w 2260600"/>
              <a:gd name="connsiteY6" fmla="*/ 1490134 h 1490134"/>
              <a:gd name="connsiteX7" fmla="*/ 0 w 2260600"/>
              <a:gd name="connsiteY7" fmla="*/ 1241773 h 1490134"/>
              <a:gd name="connsiteX8" fmla="*/ 0 w 2260600"/>
              <a:gd name="connsiteY8" fmla="*/ 248361 h 1490134"/>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243667 w 2260600"/>
              <a:gd name="connsiteY4" fmla="*/ 505173 h 1490134"/>
              <a:gd name="connsiteX5" fmla="*/ 1828799 w 2260600"/>
              <a:gd name="connsiteY5" fmla="*/ 914400 h 1490134"/>
              <a:gd name="connsiteX6" fmla="*/ 1411105 w 2260600"/>
              <a:gd name="connsiteY6" fmla="*/ 1490134 h 1490134"/>
              <a:gd name="connsiteX7" fmla="*/ 248361 w 2260600"/>
              <a:gd name="connsiteY7" fmla="*/ 1490134 h 1490134"/>
              <a:gd name="connsiteX8" fmla="*/ 0 w 2260600"/>
              <a:gd name="connsiteY8" fmla="*/ 1241773 h 1490134"/>
              <a:gd name="connsiteX9" fmla="*/ 0 w 2260600"/>
              <a:gd name="connsiteY9" fmla="*/ 248361 h 149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0600" h="1490134">
                <a:moveTo>
                  <a:pt x="0" y="248361"/>
                </a:moveTo>
                <a:cubicBezTo>
                  <a:pt x="0" y="111195"/>
                  <a:pt x="111195" y="0"/>
                  <a:pt x="248361" y="0"/>
                </a:cubicBezTo>
                <a:lnTo>
                  <a:pt x="2012239" y="0"/>
                </a:lnTo>
                <a:cubicBezTo>
                  <a:pt x="2149405" y="0"/>
                  <a:pt x="2260600" y="111195"/>
                  <a:pt x="2260600" y="248361"/>
                </a:cubicBezTo>
                <a:lnTo>
                  <a:pt x="2243667" y="505173"/>
                </a:lnTo>
                <a:cubicBezTo>
                  <a:pt x="2187222" y="628879"/>
                  <a:pt x="1967559" y="750240"/>
                  <a:pt x="1828799" y="914400"/>
                </a:cubicBezTo>
                <a:cubicBezTo>
                  <a:pt x="1690039" y="1078560"/>
                  <a:pt x="1690033" y="1406878"/>
                  <a:pt x="1411105" y="1490134"/>
                </a:cubicBezTo>
                <a:lnTo>
                  <a:pt x="248361" y="1490134"/>
                </a:lnTo>
                <a:cubicBezTo>
                  <a:pt x="111195" y="1490134"/>
                  <a:pt x="0" y="1378939"/>
                  <a:pt x="0" y="1241773"/>
                </a:cubicBezTo>
                <a:lnTo>
                  <a:pt x="0" y="248361"/>
                </a:lnTo>
                <a:close/>
              </a:path>
            </a:pathLst>
          </a:cu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dirty="0"/>
          </a:p>
        </p:txBody>
      </p:sp>
      <p:sp>
        <p:nvSpPr>
          <p:cNvPr id="19" name="圓角矩形 17"/>
          <p:cNvSpPr/>
          <p:nvPr/>
        </p:nvSpPr>
        <p:spPr>
          <a:xfrm flipH="1">
            <a:off x="7247466" y="524932"/>
            <a:ext cx="2539999" cy="1684867"/>
          </a:xfrm>
          <a:custGeom>
            <a:avLst/>
            <a:gdLst>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260600 w 2260600"/>
              <a:gd name="connsiteY4" fmla="*/ 1241773 h 1490134"/>
              <a:gd name="connsiteX5" fmla="*/ 2012239 w 2260600"/>
              <a:gd name="connsiteY5" fmla="*/ 1490134 h 1490134"/>
              <a:gd name="connsiteX6" fmla="*/ 248361 w 2260600"/>
              <a:gd name="connsiteY6" fmla="*/ 1490134 h 1490134"/>
              <a:gd name="connsiteX7" fmla="*/ 0 w 2260600"/>
              <a:gd name="connsiteY7" fmla="*/ 1241773 h 1490134"/>
              <a:gd name="connsiteX8" fmla="*/ 0 w 2260600"/>
              <a:gd name="connsiteY8" fmla="*/ 248361 h 1490134"/>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260600 w 2260600"/>
              <a:gd name="connsiteY4" fmla="*/ 1241773 h 1490134"/>
              <a:gd name="connsiteX5" fmla="*/ 1411105 w 2260600"/>
              <a:gd name="connsiteY5" fmla="*/ 1490134 h 1490134"/>
              <a:gd name="connsiteX6" fmla="*/ 248361 w 2260600"/>
              <a:gd name="connsiteY6" fmla="*/ 1490134 h 1490134"/>
              <a:gd name="connsiteX7" fmla="*/ 0 w 2260600"/>
              <a:gd name="connsiteY7" fmla="*/ 1241773 h 1490134"/>
              <a:gd name="connsiteX8" fmla="*/ 0 w 2260600"/>
              <a:gd name="connsiteY8" fmla="*/ 248361 h 1490134"/>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243667 w 2260600"/>
              <a:gd name="connsiteY4" fmla="*/ 505173 h 1490134"/>
              <a:gd name="connsiteX5" fmla="*/ 1411105 w 2260600"/>
              <a:gd name="connsiteY5" fmla="*/ 1490134 h 1490134"/>
              <a:gd name="connsiteX6" fmla="*/ 248361 w 2260600"/>
              <a:gd name="connsiteY6" fmla="*/ 1490134 h 1490134"/>
              <a:gd name="connsiteX7" fmla="*/ 0 w 2260600"/>
              <a:gd name="connsiteY7" fmla="*/ 1241773 h 1490134"/>
              <a:gd name="connsiteX8" fmla="*/ 0 w 2260600"/>
              <a:gd name="connsiteY8" fmla="*/ 248361 h 1490134"/>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243667 w 2260600"/>
              <a:gd name="connsiteY4" fmla="*/ 505173 h 1490134"/>
              <a:gd name="connsiteX5" fmla="*/ 1828799 w 2260600"/>
              <a:gd name="connsiteY5" fmla="*/ 914400 h 1490134"/>
              <a:gd name="connsiteX6" fmla="*/ 1411105 w 2260600"/>
              <a:gd name="connsiteY6" fmla="*/ 1490134 h 1490134"/>
              <a:gd name="connsiteX7" fmla="*/ 248361 w 2260600"/>
              <a:gd name="connsiteY7" fmla="*/ 1490134 h 1490134"/>
              <a:gd name="connsiteX8" fmla="*/ 0 w 2260600"/>
              <a:gd name="connsiteY8" fmla="*/ 1241773 h 1490134"/>
              <a:gd name="connsiteX9" fmla="*/ 0 w 2260600"/>
              <a:gd name="connsiteY9" fmla="*/ 248361 h 149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0600" h="1490134">
                <a:moveTo>
                  <a:pt x="0" y="248361"/>
                </a:moveTo>
                <a:cubicBezTo>
                  <a:pt x="0" y="111195"/>
                  <a:pt x="111195" y="0"/>
                  <a:pt x="248361" y="0"/>
                </a:cubicBezTo>
                <a:lnTo>
                  <a:pt x="2012239" y="0"/>
                </a:lnTo>
                <a:cubicBezTo>
                  <a:pt x="2149405" y="0"/>
                  <a:pt x="2260600" y="111195"/>
                  <a:pt x="2260600" y="248361"/>
                </a:cubicBezTo>
                <a:lnTo>
                  <a:pt x="2243667" y="505173"/>
                </a:lnTo>
                <a:cubicBezTo>
                  <a:pt x="2187222" y="628879"/>
                  <a:pt x="1967559" y="750240"/>
                  <a:pt x="1828799" y="914400"/>
                </a:cubicBezTo>
                <a:cubicBezTo>
                  <a:pt x="1690039" y="1078560"/>
                  <a:pt x="1690033" y="1406878"/>
                  <a:pt x="1411105" y="1490134"/>
                </a:cubicBezTo>
                <a:lnTo>
                  <a:pt x="248361" y="1490134"/>
                </a:lnTo>
                <a:cubicBezTo>
                  <a:pt x="111195" y="1490134"/>
                  <a:pt x="0" y="1378939"/>
                  <a:pt x="0" y="1241773"/>
                </a:cubicBezTo>
                <a:lnTo>
                  <a:pt x="0" y="248361"/>
                </a:lnTo>
                <a:close/>
              </a:path>
            </a:pathLst>
          </a:cu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0" name="圓角矩形 17"/>
          <p:cNvSpPr/>
          <p:nvPr/>
        </p:nvSpPr>
        <p:spPr>
          <a:xfrm flipH="1" flipV="1">
            <a:off x="7221626" y="3378194"/>
            <a:ext cx="2565839" cy="1617135"/>
          </a:xfrm>
          <a:custGeom>
            <a:avLst/>
            <a:gdLst>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260600 w 2260600"/>
              <a:gd name="connsiteY4" fmla="*/ 1241773 h 1490134"/>
              <a:gd name="connsiteX5" fmla="*/ 2012239 w 2260600"/>
              <a:gd name="connsiteY5" fmla="*/ 1490134 h 1490134"/>
              <a:gd name="connsiteX6" fmla="*/ 248361 w 2260600"/>
              <a:gd name="connsiteY6" fmla="*/ 1490134 h 1490134"/>
              <a:gd name="connsiteX7" fmla="*/ 0 w 2260600"/>
              <a:gd name="connsiteY7" fmla="*/ 1241773 h 1490134"/>
              <a:gd name="connsiteX8" fmla="*/ 0 w 2260600"/>
              <a:gd name="connsiteY8" fmla="*/ 248361 h 1490134"/>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260600 w 2260600"/>
              <a:gd name="connsiteY4" fmla="*/ 1241773 h 1490134"/>
              <a:gd name="connsiteX5" fmla="*/ 1411105 w 2260600"/>
              <a:gd name="connsiteY5" fmla="*/ 1490134 h 1490134"/>
              <a:gd name="connsiteX6" fmla="*/ 248361 w 2260600"/>
              <a:gd name="connsiteY6" fmla="*/ 1490134 h 1490134"/>
              <a:gd name="connsiteX7" fmla="*/ 0 w 2260600"/>
              <a:gd name="connsiteY7" fmla="*/ 1241773 h 1490134"/>
              <a:gd name="connsiteX8" fmla="*/ 0 w 2260600"/>
              <a:gd name="connsiteY8" fmla="*/ 248361 h 1490134"/>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243667 w 2260600"/>
              <a:gd name="connsiteY4" fmla="*/ 505173 h 1490134"/>
              <a:gd name="connsiteX5" fmla="*/ 1411105 w 2260600"/>
              <a:gd name="connsiteY5" fmla="*/ 1490134 h 1490134"/>
              <a:gd name="connsiteX6" fmla="*/ 248361 w 2260600"/>
              <a:gd name="connsiteY6" fmla="*/ 1490134 h 1490134"/>
              <a:gd name="connsiteX7" fmla="*/ 0 w 2260600"/>
              <a:gd name="connsiteY7" fmla="*/ 1241773 h 1490134"/>
              <a:gd name="connsiteX8" fmla="*/ 0 w 2260600"/>
              <a:gd name="connsiteY8" fmla="*/ 248361 h 1490134"/>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243667 w 2260600"/>
              <a:gd name="connsiteY4" fmla="*/ 505173 h 1490134"/>
              <a:gd name="connsiteX5" fmla="*/ 1828799 w 2260600"/>
              <a:gd name="connsiteY5" fmla="*/ 914400 h 1490134"/>
              <a:gd name="connsiteX6" fmla="*/ 1411105 w 2260600"/>
              <a:gd name="connsiteY6" fmla="*/ 1490134 h 1490134"/>
              <a:gd name="connsiteX7" fmla="*/ 248361 w 2260600"/>
              <a:gd name="connsiteY7" fmla="*/ 1490134 h 1490134"/>
              <a:gd name="connsiteX8" fmla="*/ 0 w 2260600"/>
              <a:gd name="connsiteY8" fmla="*/ 1241773 h 1490134"/>
              <a:gd name="connsiteX9" fmla="*/ 0 w 2260600"/>
              <a:gd name="connsiteY9" fmla="*/ 248361 h 1490134"/>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057400 w 2260600"/>
              <a:gd name="connsiteY4" fmla="*/ 378173 h 1490134"/>
              <a:gd name="connsiteX5" fmla="*/ 1828799 w 2260600"/>
              <a:gd name="connsiteY5" fmla="*/ 914400 h 1490134"/>
              <a:gd name="connsiteX6" fmla="*/ 1411105 w 2260600"/>
              <a:gd name="connsiteY6" fmla="*/ 1490134 h 1490134"/>
              <a:gd name="connsiteX7" fmla="*/ 248361 w 2260600"/>
              <a:gd name="connsiteY7" fmla="*/ 1490134 h 1490134"/>
              <a:gd name="connsiteX8" fmla="*/ 0 w 2260600"/>
              <a:gd name="connsiteY8" fmla="*/ 1241773 h 1490134"/>
              <a:gd name="connsiteX9" fmla="*/ 0 w 2260600"/>
              <a:gd name="connsiteY9" fmla="*/ 248361 h 1490134"/>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057400 w 2260600"/>
              <a:gd name="connsiteY4" fmla="*/ 378173 h 1490134"/>
              <a:gd name="connsiteX5" fmla="*/ 1642532 w 2260600"/>
              <a:gd name="connsiteY5" fmla="*/ 914400 h 1490134"/>
              <a:gd name="connsiteX6" fmla="*/ 1411105 w 2260600"/>
              <a:gd name="connsiteY6" fmla="*/ 1490134 h 1490134"/>
              <a:gd name="connsiteX7" fmla="*/ 248361 w 2260600"/>
              <a:gd name="connsiteY7" fmla="*/ 1490134 h 1490134"/>
              <a:gd name="connsiteX8" fmla="*/ 0 w 2260600"/>
              <a:gd name="connsiteY8" fmla="*/ 1241773 h 1490134"/>
              <a:gd name="connsiteX9" fmla="*/ 0 w 2260600"/>
              <a:gd name="connsiteY9" fmla="*/ 248361 h 1490134"/>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057400 w 2260600"/>
              <a:gd name="connsiteY4" fmla="*/ 378173 h 1490134"/>
              <a:gd name="connsiteX5" fmla="*/ 1642532 w 2260600"/>
              <a:gd name="connsiteY5" fmla="*/ 914400 h 1490134"/>
              <a:gd name="connsiteX6" fmla="*/ 1411105 w 2260600"/>
              <a:gd name="connsiteY6" fmla="*/ 1490134 h 1490134"/>
              <a:gd name="connsiteX7" fmla="*/ 248361 w 2260600"/>
              <a:gd name="connsiteY7" fmla="*/ 1490134 h 1490134"/>
              <a:gd name="connsiteX8" fmla="*/ 0 w 2260600"/>
              <a:gd name="connsiteY8" fmla="*/ 1241773 h 1490134"/>
              <a:gd name="connsiteX9" fmla="*/ 0 w 2260600"/>
              <a:gd name="connsiteY9" fmla="*/ 248361 h 1490134"/>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057400 w 2260600"/>
              <a:gd name="connsiteY4" fmla="*/ 378173 h 1490134"/>
              <a:gd name="connsiteX5" fmla="*/ 1642532 w 2260600"/>
              <a:gd name="connsiteY5" fmla="*/ 914400 h 1490134"/>
              <a:gd name="connsiteX6" fmla="*/ 1411105 w 2260600"/>
              <a:gd name="connsiteY6" fmla="*/ 1490134 h 1490134"/>
              <a:gd name="connsiteX7" fmla="*/ 248361 w 2260600"/>
              <a:gd name="connsiteY7" fmla="*/ 1490134 h 1490134"/>
              <a:gd name="connsiteX8" fmla="*/ 0 w 2260600"/>
              <a:gd name="connsiteY8" fmla="*/ 1241773 h 1490134"/>
              <a:gd name="connsiteX9" fmla="*/ 0 w 2260600"/>
              <a:gd name="connsiteY9" fmla="*/ 248361 h 1490134"/>
              <a:gd name="connsiteX0" fmla="*/ 0 w 2260600"/>
              <a:gd name="connsiteY0" fmla="*/ 248361 h 1490134"/>
              <a:gd name="connsiteX1" fmla="*/ 248361 w 2260600"/>
              <a:gd name="connsiteY1" fmla="*/ 0 h 1490134"/>
              <a:gd name="connsiteX2" fmla="*/ 2046106 w 2260600"/>
              <a:gd name="connsiteY2" fmla="*/ 8467 h 1490134"/>
              <a:gd name="connsiteX3" fmla="*/ 2260600 w 2260600"/>
              <a:gd name="connsiteY3" fmla="*/ 248361 h 1490134"/>
              <a:gd name="connsiteX4" fmla="*/ 2057400 w 2260600"/>
              <a:gd name="connsiteY4" fmla="*/ 378173 h 1490134"/>
              <a:gd name="connsiteX5" fmla="*/ 1642532 w 2260600"/>
              <a:gd name="connsiteY5" fmla="*/ 914400 h 1490134"/>
              <a:gd name="connsiteX6" fmla="*/ 1411105 w 2260600"/>
              <a:gd name="connsiteY6" fmla="*/ 1490134 h 1490134"/>
              <a:gd name="connsiteX7" fmla="*/ 248361 w 2260600"/>
              <a:gd name="connsiteY7" fmla="*/ 1490134 h 1490134"/>
              <a:gd name="connsiteX8" fmla="*/ 0 w 2260600"/>
              <a:gd name="connsiteY8" fmla="*/ 1241773 h 1490134"/>
              <a:gd name="connsiteX9" fmla="*/ 0 w 2260600"/>
              <a:gd name="connsiteY9" fmla="*/ 248361 h 1490134"/>
              <a:gd name="connsiteX0" fmla="*/ 0 w 2260600"/>
              <a:gd name="connsiteY0" fmla="*/ 248361 h 1490134"/>
              <a:gd name="connsiteX1" fmla="*/ 248361 w 2260600"/>
              <a:gd name="connsiteY1" fmla="*/ 0 h 1490134"/>
              <a:gd name="connsiteX2" fmla="*/ 2046106 w 2260600"/>
              <a:gd name="connsiteY2" fmla="*/ 8467 h 1490134"/>
              <a:gd name="connsiteX3" fmla="*/ 2260600 w 2260600"/>
              <a:gd name="connsiteY3" fmla="*/ 248361 h 1490134"/>
              <a:gd name="connsiteX4" fmla="*/ 1642532 w 2260600"/>
              <a:gd name="connsiteY4" fmla="*/ 914400 h 1490134"/>
              <a:gd name="connsiteX5" fmla="*/ 1411105 w 2260600"/>
              <a:gd name="connsiteY5" fmla="*/ 1490134 h 1490134"/>
              <a:gd name="connsiteX6" fmla="*/ 248361 w 2260600"/>
              <a:gd name="connsiteY6" fmla="*/ 1490134 h 1490134"/>
              <a:gd name="connsiteX7" fmla="*/ 0 w 2260600"/>
              <a:gd name="connsiteY7" fmla="*/ 1241773 h 1490134"/>
              <a:gd name="connsiteX8" fmla="*/ 0 w 2260600"/>
              <a:gd name="connsiteY8" fmla="*/ 248361 h 1490134"/>
              <a:gd name="connsiteX0" fmla="*/ 0 w 2283206"/>
              <a:gd name="connsiteY0" fmla="*/ 248361 h 1490134"/>
              <a:gd name="connsiteX1" fmla="*/ 248361 w 2283206"/>
              <a:gd name="connsiteY1" fmla="*/ 0 h 1490134"/>
              <a:gd name="connsiteX2" fmla="*/ 2046106 w 2283206"/>
              <a:gd name="connsiteY2" fmla="*/ 8467 h 1490134"/>
              <a:gd name="connsiteX3" fmla="*/ 2283206 w 2283206"/>
              <a:gd name="connsiteY3" fmla="*/ 412197 h 1490134"/>
              <a:gd name="connsiteX4" fmla="*/ 1642532 w 2283206"/>
              <a:gd name="connsiteY4" fmla="*/ 914400 h 1490134"/>
              <a:gd name="connsiteX5" fmla="*/ 1411105 w 2283206"/>
              <a:gd name="connsiteY5" fmla="*/ 1490134 h 1490134"/>
              <a:gd name="connsiteX6" fmla="*/ 248361 w 2283206"/>
              <a:gd name="connsiteY6" fmla="*/ 1490134 h 1490134"/>
              <a:gd name="connsiteX7" fmla="*/ 0 w 2283206"/>
              <a:gd name="connsiteY7" fmla="*/ 1241773 h 1490134"/>
              <a:gd name="connsiteX8" fmla="*/ 0 w 2283206"/>
              <a:gd name="connsiteY8" fmla="*/ 248361 h 1490134"/>
              <a:gd name="connsiteX0" fmla="*/ 0 w 2283598"/>
              <a:gd name="connsiteY0" fmla="*/ 248361 h 1490134"/>
              <a:gd name="connsiteX1" fmla="*/ 248361 w 2283598"/>
              <a:gd name="connsiteY1" fmla="*/ 0 h 1490134"/>
              <a:gd name="connsiteX2" fmla="*/ 2046106 w 2283598"/>
              <a:gd name="connsiteY2" fmla="*/ 8467 h 1490134"/>
              <a:gd name="connsiteX3" fmla="*/ 2283206 w 2283598"/>
              <a:gd name="connsiteY3" fmla="*/ 412197 h 1490134"/>
              <a:gd name="connsiteX4" fmla="*/ 1642532 w 2283598"/>
              <a:gd name="connsiteY4" fmla="*/ 914400 h 1490134"/>
              <a:gd name="connsiteX5" fmla="*/ 1411105 w 2283598"/>
              <a:gd name="connsiteY5" fmla="*/ 1490134 h 1490134"/>
              <a:gd name="connsiteX6" fmla="*/ 248361 w 2283598"/>
              <a:gd name="connsiteY6" fmla="*/ 1490134 h 1490134"/>
              <a:gd name="connsiteX7" fmla="*/ 0 w 2283598"/>
              <a:gd name="connsiteY7" fmla="*/ 1241773 h 1490134"/>
              <a:gd name="connsiteX8" fmla="*/ 0 w 2283598"/>
              <a:gd name="connsiteY8" fmla="*/ 248361 h 149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3598" h="1490134">
                <a:moveTo>
                  <a:pt x="0" y="248361"/>
                </a:moveTo>
                <a:cubicBezTo>
                  <a:pt x="0" y="111195"/>
                  <a:pt x="111195" y="0"/>
                  <a:pt x="248361" y="0"/>
                </a:cubicBezTo>
                <a:lnTo>
                  <a:pt x="2046106" y="8467"/>
                </a:lnTo>
                <a:cubicBezTo>
                  <a:pt x="2303838" y="24071"/>
                  <a:pt x="2283206" y="275031"/>
                  <a:pt x="2283206" y="412197"/>
                </a:cubicBezTo>
                <a:lnTo>
                  <a:pt x="1642532" y="914400"/>
                </a:lnTo>
                <a:cubicBezTo>
                  <a:pt x="1469905" y="1129360"/>
                  <a:pt x="1554566" y="1322211"/>
                  <a:pt x="1411105" y="1490134"/>
                </a:cubicBezTo>
                <a:lnTo>
                  <a:pt x="248361" y="1490134"/>
                </a:lnTo>
                <a:cubicBezTo>
                  <a:pt x="111195" y="1490134"/>
                  <a:pt x="0" y="1378939"/>
                  <a:pt x="0" y="1241773"/>
                </a:cubicBezTo>
                <a:lnTo>
                  <a:pt x="0" y="248361"/>
                </a:lnTo>
                <a:close/>
              </a:path>
            </a:pathLst>
          </a:cu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1" name="圓角矩形 17"/>
          <p:cNvSpPr/>
          <p:nvPr/>
        </p:nvSpPr>
        <p:spPr>
          <a:xfrm flipV="1">
            <a:off x="2815419" y="3352793"/>
            <a:ext cx="2518582" cy="1617135"/>
          </a:xfrm>
          <a:custGeom>
            <a:avLst/>
            <a:gdLst>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260600 w 2260600"/>
              <a:gd name="connsiteY4" fmla="*/ 1241773 h 1490134"/>
              <a:gd name="connsiteX5" fmla="*/ 2012239 w 2260600"/>
              <a:gd name="connsiteY5" fmla="*/ 1490134 h 1490134"/>
              <a:gd name="connsiteX6" fmla="*/ 248361 w 2260600"/>
              <a:gd name="connsiteY6" fmla="*/ 1490134 h 1490134"/>
              <a:gd name="connsiteX7" fmla="*/ 0 w 2260600"/>
              <a:gd name="connsiteY7" fmla="*/ 1241773 h 1490134"/>
              <a:gd name="connsiteX8" fmla="*/ 0 w 2260600"/>
              <a:gd name="connsiteY8" fmla="*/ 248361 h 1490134"/>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260600 w 2260600"/>
              <a:gd name="connsiteY4" fmla="*/ 1241773 h 1490134"/>
              <a:gd name="connsiteX5" fmla="*/ 1411105 w 2260600"/>
              <a:gd name="connsiteY5" fmla="*/ 1490134 h 1490134"/>
              <a:gd name="connsiteX6" fmla="*/ 248361 w 2260600"/>
              <a:gd name="connsiteY6" fmla="*/ 1490134 h 1490134"/>
              <a:gd name="connsiteX7" fmla="*/ 0 w 2260600"/>
              <a:gd name="connsiteY7" fmla="*/ 1241773 h 1490134"/>
              <a:gd name="connsiteX8" fmla="*/ 0 w 2260600"/>
              <a:gd name="connsiteY8" fmla="*/ 248361 h 1490134"/>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243667 w 2260600"/>
              <a:gd name="connsiteY4" fmla="*/ 505173 h 1490134"/>
              <a:gd name="connsiteX5" fmla="*/ 1411105 w 2260600"/>
              <a:gd name="connsiteY5" fmla="*/ 1490134 h 1490134"/>
              <a:gd name="connsiteX6" fmla="*/ 248361 w 2260600"/>
              <a:gd name="connsiteY6" fmla="*/ 1490134 h 1490134"/>
              <a:gd name="connsiteX7" fmla="*/ 0 w 2260600"/>
              <a:gd name="connsiteY7" fmla="*/ 1241773 h 1490134"/>
              <a:gd name="connsiteX8" fmla="*/ 0 w 2260600"/>
              <a:gd name="connsiteY8" fmla="*/ 248361 h 1490134"/>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243667 w 2260600"/>
              <a:gd name="connsiteY4" fmla="*/ 505173 h 1490134"/>
              <a:gd name="connsiteX5" fmla="*/ 1828799 w 2260600"/>
              <a:gd name="connsiteY5" fmla="*/ 914400 h 1490134"/>
              <a:gd name="connsiteX6" fmla="*/ 1411105 w 2260600"/>
              <a:gd name="connsiteY6" fmla="*/ 1490134 h 1490134"/>
              <a:gd name="connsiteX7" fmla="*/ 248361 w 2260600"/>
              <a:gd name="connsiteY7" fmla="*/ 1490134 h 1490134"/>
              <a:gd name="connsiteX8" fmla="*/ 0 w 2260600"/>
              <a:gd name="connsiteY8" fmla="*/ 1241773 h 1490134"/>
              <a:gd name="connsiteX9" fmla="*/ 0 w 2260600"/>
              <a:gd name="connsiteY9" fmla="*/ 248361 h 1490134"/>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057400 w 2260600"/>
              <a:gd name="connsiteY4" fmla="*/ 378173 h 1490134"/>
              <a:gd name="connsiteX5" fmla="*/ 1828799 w 2260600"/>
              <a:gd name="connsiteY5" fmla="*/ 914400 h 1490134"/>
              <a:gd name="connsiteX6" fmla="*/ 1411105 w 2260600"/>
              <a:gd name="connsiteY6" fmla="*/ 1490134 h 1490134"/>
              <a:gd name="connsiteX7" fmla="*/ 248361 w 2260600"/>
              <a:gd name="connsiteY7" fmla="*/ 1490134 h 1490134"/>
              <a:gd name="connsiteX8" fmla="*/ 0 w 2260600"/>
              <a:gd name="connsiteY8" fmla="*/ 1241773 h 1490134"/>
              <a:gd name="connsiteX9" fmla="*/ 0 w 2260600"/>
              <a:gd name="connsiteY9" fmla="*/ 248361 h 1490134"/>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057400 w 2260600"/>
              <a:gd name="connsiteY4" fmla="*/ 378173 h 1490134"/>
              <a:gd name="connsiteX5" fmla="*/ 1642532 w 2260600"/>
              <a:gd name="connsiteY5" fmla="*/ 914400 h 1490134"/>
              <a:gd name="connsiteX6" fmla="*/ 1411105 w 2260600"/>
              <a:gd name="connsiteY6" fmla="*/ 1490134 h 1490134"/>
              <a:gd name="connsiteX7" fmla="*/ 248361 w 2260600"/>
              <a:gd name="connsiteY7" fmla="*/ 1490134 h 1490134"/>
              <a:gd name="connsiteX8" fmla="*/ 0 w 2260600"/>
              <a:gd name="connsiteY8" fmla="*/ 1241773 h 1490134"/>
              <a:gd name="connsiteX9" fmla="*/ 0 w 2260600"/>
              <a:gd name="connsiteY9" fmla="*/ 248361 h 1490134"/>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057400 w 2260600"/>
              <a:gd name="connsiteY4" fmla="*/ 378173 h 1490134"/>
              <a:gd name="connsiteX5" fmla="*/ 1642532 w 2260600"/>
              <a:gd name="connsiteY5" fmla="*/ 914400 h 1490134"/>
              <a:gd name="connsiteX6" fmla="*/ 1411105 w 2260600"/>
              <a:gd name="connsiteY6" fmla="*/ 1490134 h 1490134"/>
              <a:gd name="connsiteX7" fmla="*/ 248361 w 2260600"/>
              <a:gd name="connsiteY7" fmla="*/ 1490134 h 1490134"/>
              <a:gd name="connsiteX8" fmla="*/ 0 w 2260600"/>
              <a:gd name="connsiteY8" fmla="*/ 1241773 h 1490134"/>
              <a:gd name="connsiteX9" fmla="*/ 0 w 2260600"/>
              <a:gd name="connsiteY9" fmla="*/ 248361 h 1490134"/>
              <a:gd name="connsiteX0" fmla="*/ 0 w 2260600"/>
              <a:gd name="connsiteY0" fmla="*/ 248361 h 1490134"/>
              <a:gd name="connsiteX1" fmla="*/ 248361 w 2260600"/>
              <a:gd name="connsiteY1" fmla="*/ 0 h 1490134"/>
              <a:gd name="connsiteX2" fmla="*/ 2012239 w 2260600"/>
              <a:gd name="connsiteY2" fmla="*/ 0 h 1490134"/>
              <a:gd name="connsiteX3" fmla="*/ 2260600 w 2260600"/>
              <a:gd name="connsiteY3" fmla="*/ 248361 h 1490134"/>
              <a:gd name="connsiteX4" fmla="*/ 2057400 w 2260600"/>
              <a:gd name="connsiteY4" fmla="*/ 378173 h 1490134"/>
              <a:gd name="connsiteX5" fmla="*/ 1642532 w 2260600"/>
              <a:gd name="connsiteY5" fmla="*/ 914400 h 1490134"/>
              <a:gd name="connsiteX6" fmla="*/ 1411105 w 2260600"/>
              <a:gd name="connsiteY6" fmla="*/ 1490134 h 1490134"/>
              <a:gd name="connsiteX7" fmla="*/ 248361 w 2260600"/>
              <a:gd name="connsiteY7" fmla="*/ 1490134 h 1490134"/>
              <a:gd name="connsiteX8" fmla="*/ 0 w 2260600"/>
              <a:gd name="connsiteY8" fmla="*/ 1241773 h 1490134"/>
              <a:gd name="connsiteX9" fmla="*/ 0 w 2260600"/>
              <a:gd name="connsiteY9" fmla="*/ 248361 h 1490134"/>
              <a:gd name="connsiteX0" fmla="*/ 0 w 2260600"/>
              <a:gd name="connsiteY0" fmla="*/ 248361 h 1490134"/>
              <a:gd name="connsiteX1" fmla="*/ 248361 w 2260600"/>
              <a:gd name="connsiteY1" fmla="*/ 0 h 1490134"/>
              <a:gd name="connsiteX2" fmla="*/ 2046106 w 2260600"/>
              <a:gd name="connsiteY2" fmla="*/ 8467 h 1490134"/>
              <a:gd name="connsiteX3" fmla="*/ 2260600 w 2260600"/>
              <a:gd name="connsiteY3" fmla="*/ 248361 h 1490134"/>
              <a:gd name="connsiteX4" fmla="*/ 2057400 w 2260600"/>
              <a:gd name="connsiteY4" fmla="*/ 378173 h 1490134"/>
              <a:gd name="connsiteX5" fmla="*/ 1642532 w 2260600"/>
              <a:gd name="connsiteY5" fmla="*/ 914400 h 1490134"/>
              <a:gd name="connsiteX6" fmla="*/ 1411105 w 2260600"/>
              <a:gd name="connsiteY6" fmla="*/ 1490134 h 1490134"/>
              <a:gd name="connsiteX7" fmla="*/ 248361 w 2260600"/>
              <a:gd name="connsiteY7" fmla="*/ 1490134 h 1490134"/>
              <a:gd name="connsiteX8" fmla="*/ 0 w 2260600"/>
              <a:gd name="connsiteY8" fmla="*/ 1241773 h 1490134"/>
              <a:gd name="connsiteX9" fmla="*/ 0 w 2260600"/>
              <a:gd name="connsiteY9" fmla="*/ 248361 h 1490134"/>
              <a:gd name="connsiteX0" fmla="*/ 0 w 2261941"/>
              <a:gd name="connsiteY0" fmla="*/ 248361 h 1490134"/>
              <a:gd name="connsiteX1" fmla="*/ 248361 w 2261941"/>
              <a:gd name="connsiteY1" fmla="*/ 0 h 1490134"/>
              <a:gd name="connsiteX2" fmla="*/ 2145725 w 2261941"/>
              <a:gd name="connsiteY2" fmla="*/ 8467 h 1490134"/>
              <a:gd name="connsiteX3" fmla="*/ 2260600 w 2261941"/>
              <a:gd name="connsiteY3" fmla="*/ 248361 h 1490134"/>
              <a:gd name="connsiteX4" fmla="*/ 2057400 w 2261941"/>
              <a:gd name="connsiteY4" fmla="*/ 378173 h 1490134"/>
              <a:gd name="connsiteX5" fmla="*/ 1642532 w 2261941"/>
              <a:gd name="connsiteY5" fmla="*/ 914400 h 1490134"/>
              <a:gd name="connsiteX6" fmla="*/ 1411105 w 2261941"/>
              <a:gd name="connsiteY6" fmla="*/ 1490134 h 1490134"/>
              <a:gd name="connsiteX7" fmla="*/ 248361 w 2261941"/>
              <a:gd name="connsiteY7" fmla="*/ 1490134 h 1490134"/>
              <a:gd name="connsiteX8" fmla="*/ 0 w 2261941"/>
              <a:gd name="connsiteY8" fmla="*/ 1241773 h 1490134"/>
              <a:gd name="connsiteX9" fmla="*/ 0 w 2261941"/>
              <a:gd name="connsiteY9" fmla="*/ 248361 h 1490134"/>
              <a:gd name="connsiteX0" fmla="*/ 0 w 2275984"/>
              <a:gd name="connsiteY0" fmla="*/ 248361 h 1490134"/>
              <a:gd name="connsiteX1" fmla="*/ 248361 w 2275984"/>
              <a:gd name="connsiteY1" fmla="*/ 0 h 1490134"/>
              <a:gd name="connsiteX2" fmla="*/ 2145725 w 2275984"/>
              <a:gd name="connsiteY2" fmla="*/ 8467 h 1490134"/>
              <a:gd name="connsiteX3" fmla="*/ 2275925 w 2275984"/>
              <a:gd name="connsiteY3" fmla="*/ 318576 h 1490134"/>
              <a:gd name="connsiteX4" fmla="*/ 2057400 w 2275984"/>
              <a:gd name="connsiteY4" fmla="*/ 378173 h 1490134"/>
              <a:gd name="connsiteX5" fmla="*/ 1642532 w 2275984"/>
              <a:gd name="connsiteY5" fmla="*/ 914400 h 1490134"/>
              <a:gd name="connsiteX6" fmla="*/ 1411105 w 2275984"/>
              <a:gd name="connsiteY6" fmla="*/ 1490134 h 1490134"/>
              <a:gd name="connsiteX7" fmla="*/ 248361 w 2275984"/>
              <a:gd name="connsiteY7" fmla="*/ 1490134 h 1490134"/>
              <a:gd name="connsiteX8" fmla="*/ 0 w 2275984"/>
              <a:gd name="connsiteY8" fmla="*/ 1241773 h 1490134"/>
              <a:gd name="connsiteX9" fmla="*/ 0 w 2275984"/>
              <a:gd name="connsiteY9" fmla="*/ 248361 h 1490134"/>
              <a:gd name="connsiteX0" fmla="*/ 0 w 2275984"/>
              <a:gd name="connsiteY0" fmla="*/ 248361 h 1490134"/>
              <a:gd name="connsiteX1" fmla="*/ 248361 w 2275984"/>
              <a:gd name="connsiteY1" fmla="*/ 0 h 1490134"/>
              <a:gd name="connsiteX2" fmla="*/ 2145725 w 2275984"/>
              <a:gd name="connsiteY2" fmla="*/ 8467 h 1490134"/>
              <a:gd name="connsiteX3" fmla="*/ 2275925 w 2275984"/>
              <a:gd name="connsiteY3" fmla="*/ 318576 h 1490134"/>
              <a:gd name="connsiteX4" fmla="*/ 1642532 w 2275984"/>
              <a:gd name="connsiteY4" fmla="*/ 914400 h 1490134"/>
              <a:gd name="connsiteX5" fmla="*/ 1411105 w 2275984"/>
              <a:gd name="connsiteY5" fmla="*/ 1490134 h 1490134"/>
              <a:gd name="connsiteX6" fmla="*/ 248361 w 2275984"/>
              <a:gd name="connsiteY6" fmla="*/ 1490134 h 1490134"/>
              <a:gd name="connsiteX7" fmla="*/ 0 w 2275984"/>
              <a:gd name="connsiteY7" fmla="*/ 1241773 h 1490134"/>
              <a:gd name="connsiteX8" fmla="*/ 0 w 2275984"/>
              <a:gd name="connsiteY8" fmla="*/ 248361 h 1490134"/>
              <a:gd name="connsiteX0" fmla="*/ 0 w 2302592"/>
              <a:gd name="connsiteY0" fmla="*/ 248361 h 1490134"/>
              <a:gd name="connsiteX1" fmla="*/ 248361 w 2302592"/>
              <a:gd name="connsiteY1" fmla="*/ 0 h 1490134"/>
              <a:gd name="connsiteX2" fmla="*/ 2145725 w 2302592"/>
              <a:gd name="connsiteY2" fmla="*/ 8467 h 1490134"/>
              <a:gd name="connsiteX3" fmla="*/ 2275925 w 2302592"/>
              <a:gd name="connsiteY3" fmla="*/ 318576 h 1490134"/>
              <a:gd name="connsiteX4" fmla="*/ 1642532 w 2302592"/>
              <a:gd name="connsiteY4" fmla="*/ 914400 h 1490134"/>
              <a:gd name="connsiteX5" fmla="*/ 1411105 w 2302592"/>
              <a:gd name="connsiteY5" fmla="*/ 1490134 h 1490134"/>
              <a:gd name="connsiteX6" fmla="*/ 248361 w 2302592"/>
              <a:gd name="connsiteY6" fmla="*/ 1490134 h 1490134"/>
              <a:gd name="connsiteX7" fmla="*/ 0 w 2302592"/>
              <a:gd name="connsiteY7" fmla="*/ 1241773 h 1490134"/>
              <a:gd name="connsiteX8" fmla="*/ 0 w 2302592"/>
              <a:gd name="connsiteY8" fmla="*/ 248361 h 1490134"/>
              <a:gd name="connsiteX0" fmla="*/ 0 w 2279529"/>
              <a:gd name="connsiteY0" fmla="*/ 248361 h 1490134"/>
              <a:gd name="connsiteX1" fmla="*/ 248361 w 2279529"/>
              <a:gd name="connsiteY1" fmla="*/ 0 h 1490134"/>
              <a:gd name="connsiteX2" fmla="*/ 2145725 w 2279529"/>
              <a:gd name="connsiteY2" fmla="*/ 8467 h 1490134"/>
              <a:gd name="connsiteX3" fmla="*/ 2275925 w 2279529"/>
              <a:gd name="connsiteY3" fmla="*/ 318576 h 1490134"/>
              <a:gd name="connsiteX4" fmla="*/ 1642532 w 2279529"/>
              <a:gd name="connsiteY4" fmla="*/ 914400 h 1490134"/>
              <a:gd name="connsiteX5" fmla="*/ 1411105 w 2279529"/>
              <a:gd name="connsiteY5" fmla="*/ 1490134 h 1490134"/>
              <a:gd name="connsiteX6" fmla="*/ 248361 w 2279529"/>
              <a:gd name="connsiteY6" fmla="*/ 1490134 h 1490134"/>
              <a:gd name="connsiteX7" fmla="*/ 0 w 2279529"/>
              <a:gd name="connsiteY7" fmla="*/ 1241773 h 1490134"/>
              <a:gd name="connsiteX8" fmla="*/ 0 w 2279529"/>
              <a:gd name="connsiteY8" fmla="*/ 248361 h 149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9529" h="1490134">
                <a:moveTo>
                  <a:pt x="0" y="248361"/>
                </a:moveTo>
                <a:cubicBezTo>
                  <a:pt x="0" y="111195"/>
                  <a:pt x="111195" y="0"/>
                  <a:pt x="248361" y="0"/>
                </a:cubicBezTo>
                <a:lnTo>
                  <a:pt x="2145725" y="8467"/>
                </a:lnTo>
                <a:cubicBezTo>
                  <a:pt x="2313543" y="-14938"/>
                  <a:pt x="2275925" y="181410"/>
                  <a:pt x="2275925" y="318576"/>
                </a:cubicBezTo>
                <a:lnTo>
                  <a:pt x="1642532" y="914400"/>
                </a:lnTo>
                <a:cubicBezTo>
                  <a:pt x="1469905" y="1129360"/>
                  <a:pt x="1554566" y="1322211"/>
                  <a:pt x="1411105" y="1490134"/>
                </a:cubicBezTo>
                <a:lnTo>
                  <a:pt x="248361" y="1490134"/>
                </a:lnTo>
                <a:cubicBezTo>
                  <a:pt x="111195" y="1490134"/>
                  <a:pt x="0" y="1378939"/>
                  <a:pt x="0" y="1241773"/>
                </a:cubicBezTo>
                <a:lnTo>
                  <a:pt x="0" y="248361"/>
                </a:lnTo>
                <a:close/>
              </a:path>
            </a:pathLst>
          </a:cu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graphicFrame>
        <p:nvGraphicFramePr>
          <p:cNvPr id="25" name="資料庫圖表 24"/>
          <p:cNvGraphicFramePr/>
          <p:nvPr>
            <p:extLst>
              <p:ext uri="{D42A27DB-BD31-4B8C-83A1-F6EECF244321}">
                <p14:modId xmlns:p14="http://schemas.microsoft.com/office/powerpoint/2010/main" xmlns="" val="175909177"/>
              </p:ext>
            </p:extLst>
          </p:nvPr>
        </p:nvGraphicFramePr>
        <p:xfrm>
          <a:off x="2207388" y="389467"/>
          <a:ext cx="8128000" cy="4792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文字方塊 25"/>
          <p:cNvSpPr txBox="1"/>
          <p:nvPr/>
        </p:nvSpPr>
        <p:spPr>
          <a:xfrm>
            <a:off x="3098802" y="593139"/>
            <a:ext cx="1338828" cy="1421928"/>
          </a:xfrm>
          <a:prstGeom prst="rect">
            <a:avLst/>
          </a:prstGeom>
          <a:noFill/>
        </p:spPr>
        <p:txBody>
          <a:bodyPr wrap="none" rtlCol="0">
            <a:spAutoFit/>
          </a:bodyPr>
          <a:lstStyle/>
          <a:p>
            <a:pPr>
              <a:lnSpc>
                <a:spcPct val="120000"/>
              </a:lnSpc>
            </a:pPr>
            <a:r>
              <a:rPr lang="zh-TW" altLang="en-US" dirty="0"/>
              <a:t>總結性</a:t>
            </a:r>
            <a:r>
              <a:rPr lang="zh-TW" altLang="en-US" dirty="0" smtClean="0"/>
              <a:t>評量</a:t>
            </a:r>
            <a:endParaRPr lang="en-US" altLang="zh-TW" dirty="0" smtClean="0"/>
          </a:p>
          <a:p>
            <a:pPr>
              <a:lnSpc>
                <a:spcPct val="120000"/>
              </a:lnSpc>
            </a:pPr>
            <a:r>
              <a:rPr lang="zh-TW" altLang="en-US" dirty="0" smtClean="0"/>
              <a:t>後，追蹤尚</a:t>
            </a:r>
            <a:endParaRPr lang="en-US" altLang="zh-TW" dirty="0" smtClean="0"/>
          </a:p>
          <a:p>
            <a:pPr>
              <a:lnSpc>
                <a:spcPct val="120000"/>
              </a:lnSpc>
            </a:pPr>
            <a:r>
              <a:rPr lang="zh-TW" altLang="en-US" dirty="0" smtClean="0"/>
              <a:t>待</a:t>
            </a:r>
            <a:r>
              <a:rPr lang="zh-TW" altLang="en-US" dirty="0"/>
              <a:t>提升</a:t>
            </a:r>
            <a:r>
              <a:rPr lang="zh-TW" altLang="en-US" dirty="0" smtClean="0"/>
              <a:t>的能</a:t>
            </a:r>
            <a:endParaRPr lang="en-US" altLang="zh-TW" dirty="0" smtClean="0"/>
          </a:p>
          <a:p>
            <a:pPr>
              <a:lnSpc>
                <a:spcPct val="120000"/>
              </a:lnSpc>
            </a:pPr>
            <a:r>
              <a:rPr lang="zh-TW" altLang="en-US" dirty="0" smtClean="0"/>
              <a:t>力</a:t>
            </a:r>
            <a:endParaRPr lang="zh-TW" altLang="en-US" dirty="0"/>
          </a:p>
        </p:txBody>
      </p:sp>
      <p:sp>
        <p:nvSpPr>
          <p:cNvPr id="27" name="文字方塊 26"/>
          <p:cNvSpPr txBox="1"/>
          <p:nvPr/>
        </p:nvSpPr>
        <p:spPr>
          <a:xfrm>
            <a:off x="8187268" y="790471"/>
            <a:ext cx="1338828" cy="726930"/>
          </a:xfrm>
          <a:prstGeom prst="rect">
            <a:avLst/>
          </a:prstGeom>
          <a:noFill/>
        </p:spPr>
        <p:txBody>
          <a:bodyPr wrap="none" rtlCol="0">
            <a:spAutoFit/>
          </a:bodyPr>
          <a:lstStyle/>
          <a:p>
            <a:pPr>
              <a:lnSpc>
                <a:spcPct val="120000"/>
              </a:lnSpc>
            </a:pPr>
            <a:r>
              <a:rPr lang="zh-TW" altLang="en-US" dirty="0" smtClean="0"/>
              <a:t>評估起始經</a:t>
            </a:r>
            <a:endParaRPr lang="en-US" altLang="zh-TW" dirty="0" smtClean="0"/>
          </a:p>
          <a:p>
            <a:pPr>
              <a:lnSpc>
                <a:spcPct val="120000"/>
              </a:lnSpc>
            </a:pPr>
            <a:r>
              <a:rPr lang="zh-TW" altLang="en-US" dirty="0" smtClean="0"/>
              <a:t>驗與能力</a:t>
            </a:r>
            <a:endParaRPr lang="zh-TW" altLang="en-US" dirty="0"/>
          </a:p>
        </p:txBody>
      </p:sp>
      <p:sp>
        <p:nvSpPr>
          <p:cNvPr id="28" name="文字方塊 27"/>
          <p:cNvSpPr txBox="1"/>
          <p:nvPr/>
        </p:nvSpPr>
        <p:spPr>
          <a:xfrm>
            <a:off x="8074273" y="3910435"/>
            <a:ext cx="1569660" cy="757130"/>
          </a:xfrm>
          <a:prstGeom prst="rect">
            <a:avLst/>
          </a:prstGeom>
          <a:noFill/>
        </p:spPr>
        <p:txBody>
          <a:bodyPr wrap="none" rtlCol="0">
            <a:spAutoFit/>
          </a:bodyPr>
          <a:lstStyle/>
          <a:p>
            <a:pPr>
              <a:lnSpc>
                <a:spcPct val="120000"/>
              </a:lnSpc>
            </a:pPr>
            <a:r>
              <a:rPr lang="zh-TW" altLang="en-US" dirty="0" smtClean="0"/>
              <a:t>各種學習活</a:t>
            </a:r>
            <a:endParaRPr lang="en-US" altLang="zh-TW" dirty="0" smtClean="0"/>
          </a:p>
          <a:p>
            <a:pPr>
              <a:lnSpc>
                <a:spcPct val="120000"/>
              </a:lnSpc>
            </a:pPr>
            <a:r>
              <a:rPr lang="zh-TW" altLang="en-US" dirty="0" smtClean="0"/>
              <a:t>動的評量資訊</a:t>
            </a:r>
            <a:endParaRPr lang="zh-TW" altLang="en-US" dirty="0"/>
          </a:p>
        </p:txBody>
      </p:sp>
      <p:sp>
        <p:nvSpPr>
          <p:cNvPr id="29" name="文字方塊 28"/>
          <p:cNvSpPr txBox="1"/>
          <p:nvPr/>
        </p:nvSpPr>
        <p:spPr>
          <a:xfrm>
            <a:off x="2962472" y="3556465"/>
            <a:ext cx="1569660" cy="1421928"/>
          </a:xfrm>
          <a:prstGeom prst="rect">
            <a:avLst/>
          </a:prstGeom>
          <a:noFill/>
        </p:spPr>
        <p:txBody>
          <a:bodyPr wrap="none" rtlCol="0">
            <a:spAutoFit/>
          </a:bodyPr>
          <a:lstStyle/>
          <a:p>
            <a:pPr>
              <a:lnSpc>
                <a:spcPct val="120000"/>
              </a:lnSpc>
            </a:pPr>
            <a:r>
              <a:rPr lang="zh-TW" altLang="en-US" dirty="0" smtClean="0"/>
              <a:t>依據形成性</a:t>
            </a:r>
            <a:endParaRPr lang="en-US" altLang="zh-TW" dirty="0" smtClean="0"/>
          </a:p>
          <a:p>
            <a:pPr>
              <a:lnSpc>
                <a:spcPct val="120000"/>
              </a:lnSpc>
            </a:pPr>
            <a:r>
              <a:rPr lang="zh-TW" altLang="en-US" dirty="0" smtClean="0"/>
              <a:t>評量資訊，總</a:t>
            </a:r>
            <a:endParaRPr lang="en-US" altLang="zh-TW" dirty="0" smtClean="0"/>
          </a:p>
          <a:p>
            <a:pPr>
              <a:lnSpc>
                <a:spcPct val="120000"/>
              </a:lnSpc>
            </a:pPr>
            <a:r>
              <a:rPr lang="zh-TW" altLang="en-US" dirty="0" smtClean="0"/>
              <a:t>結發展與學習</a:t>
            </a:r>
            <a:endParaRPr lang="en-US" altLang="zh-TW" dirty="0" smtClean="0"/>
          </a:p>
          <a:p>
            <a:pPr>
              <a:lnSpc>
                <a:spcPct val="120000"/>
              </a:lnSpc>
            </a:pPr>
            <a:r>
              <a:rPr lang="zh-TW" altLang="en-US" dirty="0" smtClean="0"/>
              <a:t>狀況</a:t>
            </a:r>
            <a:endParaRPr lang="zh-TW" altLang="en-US" dirty="0"/>
          </a:p>
        </p:txBody>
      </p:sp>
    </p:spTree>
    <p:extLst>
      <p:ext uri="{BB962C8B-B14F-4D97-AF65-F5344CB8AC3E}">
        <p14:creationId xmlns:p14="http://schemas.microsoft.com/office/powerpoint/2010/main" xmlns="" val="15507668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1414610" y="808567"/>
            <a:ext cx="6959600" cy="558800"/>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1393105" y="808567"/>
            <a:ext cx="9134856" cy="4152901"/>
          </a:xfrm>
        </p:spPr>
        <p:txBody>
          <a:bodyPr/>
          <a:lstStyle/>
          <a:p>
            <a:pPr marL="45720" indent="0">
              <a:buNone/>
            </a:pPr>
            <a:r>
              <a:rPr lang="en-US" altLang="zh-TW" b="1" dirty="0" smtClean="0">
                <a:solidFill>
                  <a:srgbClr val="7030A0"/>
                </a:solidFill>
              </a:rPr>
              <a:t>(</a:t>
            </a:r>
            <a:r>
              <a:rPr lang="zh-TW" altLang="en-US" b="1" dirty="0" smtClean="0">
                <a:solidFill>
                  <a:srgbClr val="7030A0"/>
                </a:solidFill>
              </a:rPr>
              <a:t>一</a:t>
            </a:r>
            <a:r>
              <a:rPr lang="en-US" altLang="zh-TW" b="1" dirty="0" smtClean="0">
                <a:solidFill>
                  <a:srgbClr val="7030A0"/>
                </a:solidFill>
              </a:rPr>
              <a:t>)</a:t>
            </a:r>
            <a:r>
              <a:rPr lang="zh-TW" altLang="en-US" b="1" dirty="0" smtClean="0">
                <a:solidFill>
                  <a:srgbClr val="7030A0"/>
                </a:solidFill>
              </a:rPr>
              <a:t>、</a:t>
            </a:r>
            <a:r>
              <a:rPr lang="zh-TW" altLang="en-US" b="1" dirty="0">
                <a:solidFill>
                  <a:srgbClr val="7030A0"/>
                </a:solidFill>
              </a:rPr>
              <a:t>起始評量</a:t>
            </a:r>
            <a:endParaRPr lang="en-US" altLang="zh-TW" b="1" dirty="0" smtClean="0">
              <a:solidFill>
                <a:srgbClr val="7030A0"/>
              </a:solidFill>
            </a:endParaRPr>
          </a:p>
          <a:p>
            <a:r>
              <a:rPr lang="zh-TW" altLang="en-US" dirty="0"/>
              <a:t>起始評量是幼兒在入園之前或是開學初時進行評估，目的是為了了解幼兒的起始能力，以做為了解幼兒發展、課程設計或教學分組的參考</a:t>
            </a:r>
            <a:r>
              <a:rPr lang="zh-TW" altLang="en-US" dirty="0" smtClean="0"/>
              <a:t>依據，如發展檢核表，請見表</a:t>
            </a:r>
            <a:r>
              <a:rPr lang="en-US" altLang="zh-TW" dirty="0" smtClean="0"/>
              <a:t>7-1</a:t>
            </a:r>
            <a:r>
              <a:rPr lang="zh-TW" altLang="en-US" dirty="0" smtClean="0"/>
              <a:t>示例。</a:t>
            </a:r>
            <a:r>
              <a:rPr lang="en-US" altLang="zh-TW" dirty="0" smtClean="0"/>
              <a:t>{</a:t>
            </a:r>
            <a:r>
              <a:rPr lang="zh-TW" altLang="en-US" dirty="0" smtClean="0"/>
              <a:t>請參閱蔡春美、羅素玲、廖藪芬合著「幼兒園教保活動課程設計」第七章</a:t>
            </a:r>
            <a:r>
              <a:rPr lang="en-US" altLang="zh-TW" dirty="0" smtClean="0"/>
              <a:t>}</a:t>
            </a:r>
          </a:p>
        </p:txBody>
      </p:sp>
    </p:spTree>
    <p:extLst>
      <p:ext uri="{BB962C8B-B14F-4D97-AF65-F5344CB8AC3E}">
        <p14:creationId xmlns:p14="http://schemas.microsoft.com/office/powerpoint/2010/main" xmlns="" val="10086553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返校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0894880_TF02895270_TF02895270.potx" id="{15BD8E58-BE37-41A7-BD41-6203C8D260CA}" vid="{1F1D5BD3-1C6E-4CC7-BFD3-42C79E72E174}"/>
    </a:ext>
  </a:extLst>
</a:theme>
</file>

<file path=ppt/theme/theme2.xml><?xml version="1.0" encoding="utf-8"?>
<a:theme xmlns:a="http://schemas.openxmlformats.org/drawingml/2006/main" name="Office 佈景主題">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佈景主題">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小學返校簡報 (寬螢幕)</Template>
  <TotalTime>1610</TotalTime>
  <Words>3608</Words>
  <Application>Microsoft Office PowerPoint</Application>
  <PresentationFormat>自訂</PresentationFormat>
  <Paragraphs>330</Paragraphs>
  <Slides>60</Slides>
  <Notes>2</Notes>
  <HiddenSlides>0</HiddenSlides>
  <MMClips>0</MMClips>
  <ScaleCrop>false</ScaleCrop>
  <HeadingPairs>
    <vt:vector size="4" baseType="variant">
      <vt:variant>
        <vt:lpstr>佈景主題</vt:lpstr>
      </vt:variant>
      <vt:variant>
        <vt:i4>1</vt:i4>
      </vt:variant>
      <vt:variant>
        <vt:lpstr>投影片標題</vt:lpstr>
      </vt:variant>
      <vt:variant>
        <vt:i4>60</vt:i4>
      </vt:variant>
    </vt:vector>
  </HeadingPairs>
  <TitlesOfParts>
    <vt:vector size="61" baseType="lpstr">
      <vt:lpstr>返校 16x9</vt:lpstr>
      <vt:lpstr> 幼兒學習評量</vt:lpstr>
      <vt:lpstr>壹、　幼兒學習評量的意義、功能與特性</vt:lpstr>
      <vt:lpstr>投影片 3</vt:lpstr>
      <vt:lpstr>投影片 4</vt:lpstr>
      <vt:lpstr>投影片 5</vt:lpstr>
      <vt:lpstr>貳　幼兒園常見的評量種類與工具</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單元／主題學習評量示例</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lpstr>投影片 37</vt:lpstr>
      <vt:lpstr>投影片 38</vt:lpstr>
      <vt:lpstr>投影片 39</vt:lpstr>
      <vt:lpstr>投影片 40</vt:lpstr>
      <vt:lpstr>投影片 41</vt:lpstr>
      <vt:lpstr>投影片 42</vt:lpstr>
      <vt:lpstr>投影片 43</vt:lpstr>
      <vt:lpstr>肆、「課程大綱」團隊規劃 的幼兒學習評量 </vt:lpstr>
      <vt:lpstr>投影片 45</vt:lpstr>
      <vt:lpstr>投影片 46</vt:lpstr>
      <vt:lpstr>一、理論基礎</vt:lpstr>
      <vt:lpstr>投影片 48</vt:lpstr>
      <vt:lpstr>投影片 49</vt:lpstr>
      <vt:lpstr>投影片 50</vt:lpstr>
      <vt:lpstr>投影片 51</vt:lpstr>
      <vt:lpstr>投影片 52</vt:lpstr>
      <vt:lpstr>投影片 53</vt:lpstr>
      <vt:lpstr>二、評量指標與評分指引</vt:lpstr>
      <vt:lpstr>投影片 55</vt:lpstr>
      <vt:lpstr>投影片 56</vt:lpstr>
      <vt:lpstr>○○幼兒園幼兒學習評量紀錄表 核心素養六:自主管理</vt:lpstr>
      <vt:lpstr>投影片 58</vt:lpstr>
      <vt:lpstr>      總   結</vt:lpstr>
      <vt:lpstr>投影片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學生們，歡迎！</dc:title>
  <dc:creator>2003</dc:creator>
  <cp:lastModifiedBy>simon</cp:lastModifiedBy>
  <cp:revision>203</cp:revision>
  <dcterms:created xsi:type="dcterms:W3CDTF">2019-07-09T01:42:43Z</dcterms:created>
  <dcterms:modified xsi:type="dcterms:W3CDTF">2022-05-31T05:28:49Z</dcterms:modified>
</cp:coreProperties>
</file>